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65" r:id="rId4"/>
    <p:sldId id="267" r:id="rId5"/>
    <p:sldId id="363" r:id="rId6"/>
    <p:sldId id="371" r:id="rId7"/>
    <p:sldId id="262" r:id="rId8"/>
    <p:sldId id="365" r:id="rId9"/>
    <p:sldId id="376" r:id="rId10"/>
    <p:sldId id="380" r:id="rId11"/>
    <p:sldId id="377" r:id="rId12"/>
    <p:sldId id="378" r:id="rId13"/>
    <p:sldId id="379" r:id="rId14"/>
    <p:sldId id="348" r:id="rId15"/>
    <p:sldId id="372" r:id="rId16"/>
    <p:sldId id="384" r:id="rId17"/>
    <p:sldId id="385" r:id="rId18"/>
    <p:sldId id="358" r:id="rId19"/>
    <p:sldId id="366" r:id="rId20"/>
    <p:sldId id="349" r:id="rId21"/>
    <p:sldId id="355" r:id="rId22"/>
    <p:sldId id="350" r:id="rId23"/>
    <p:sldId id="373" r:id="rId24"/>
    <p:sldId id="375" r:id="rId25"/>
    <p:sldId id="354" r:id="rId26"/>
    <p:sldId id="351" r:id="rId27"/>
    <p:sldId id="353" r:id="rId28"/>
    <p:sldId id="369" r:id="rId29"/>
    <p:sldId id="352" r:id="rId30"/>
    <p:sldId id="361" r:id="rId31"/>
    <p:sldId id="370" r:id="rId32"/>
    <p:sldId id="374" r:id="rId33"/>
    <p:sldId id="381" r:id="rId34"/>
    <p:sldId id="260" r:id="rId3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7"/>
    </p:embeddedFont>
    <p:embeddedFont>
      <p:font typeface="Montserrat" pitchFamily="2" charset="77"/>
      <p:regular r:id="rId38"/>
      <p:bold r:id="rId39"/>
      <p:italic r:id="rId40"/>
      <p:boldItalic r:id="rId41"/>
    </p:embeddedFont>
    <p:embeddedFont>
      <p:font typeface="Ubuntu" panose="020B0504030602030204" pitchFamily="34" charset="0"/>
      <p:regular r:id="rId42"/>
      <p:bold r:id="rId43"/>
      <p:italic r:id="rId44"/>
      <p:boldItalic r:id="rId45"/>
    </p:embeddedFont>
    <p:embeddedFont>
      <p:font typeface="Ubuntu Medium" panose="020F0502020204030204" pitchFamily="34" charset="0"/>
      <p:regular r:id="rId46"/>
      <p:bold r:id="rId47"/>
      <p:italic r:id="rId48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92"/>
    <p:restoredTop sz="73138"/>
  </p:normalViewPr>
  <p:slideViewPr>
    <p:cSldViewPr snapToGrid="0">
      <p:cViewPr varScale="1">
        <p:scale>
          <a:sx n="107" d="100"/>
          <a:sy n="107" d="100"/>
        </p:scale>
        <p:origin x="1376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7T05:26:46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0 24575,'-25'0'0,"6"0"0,-7 2 0,8 9 0,5 6 0,0 5 0,-1 12 0,-1 2 0,-4 7 0,-3 0 0,2-9 0,1-7 0,4-12 0,2-7 0,2-4 0,0-1 0,-6 6 0,-8 5 0,-6 5 0,-1 6 0,3 4 0,6 0 0,8 2 0,5-3 0,3-2 0,3 1 0,1 3 0,1 8 0,2 9 0,0 4 0,0 2 0,0-2 0,0 1 0,0-2 0,0-1 0,6 0 0,7-3 0,6 2 0,5 0 0,0-2 0,0-5 0,-1-4 0,1-6 0,4-1 0,3-3 0,6-2 0,2-1 0,3 0 0,0 0 0,3-3 0,5-4 0,4-6 0,9-5 0,3-7 0,10-16 0,4-23 0,-39 12 0,-1-5 0,2-6 0,-2-2 0,-3 0 0,-2 0 0,-2 1 0,-2 1 0,21-33 0,-13 8 0,-8 5 0,-9 6 0,-6 1 0,-8 2 0,-5-2 0,-10-5 0,-18-8 0,-24-6 0,14 32 0,-4 1 0,-7-2 0,-1 0 0,-2 1 0,-1 2 0,1 3 0,0 3 0,3 5 0,1 4 0,-38-9 0,6 15 0,4 10 0,2 5 0,0 1 0,-1 0 0,4 0 0,5 0 0,10 0-1696,7 3 0,23-3 0,6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dirty="0"/>
              <a:t>https://</a:t>
            </a:r>
            <a:r>
              <a:rPr lang="de-DE" dirty="0" err="1"/>
              <a:t>community.openstreetmap.org</a:t>
            </a:r>
            <a:r>
              <a:rPr lang="de-DE" dirty="0"/>
              <a:t>/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77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lienbildplatzhalter 1">
            <a:extLst>
              <a:ext uri="{FF2B5EF4-FFF2-40B4-BE49-F238E27FC236}">
                <a16:creationId xmlns:a16="http://schemas.microsoft.com/office/drawing/2014/main" id="{DFF58105-B823-6B37-3264-AA1F30F3F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33794" name="Notizenplatzhalter 2">
            <a:extLst>
              <a:ext uri="{FF2B5EF4-FFF2-40B4-BE49-F238E27FC236}">
                <a16:creationId xmlns:a16="http://schemas.microsoft.com/office/drawing/2014/main" id="{951E67A8-3576-1CDB-9DC6-0EED743B508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overpass-turbo.eu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b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out:json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][timeout:60];</a:t>
            </a: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endParaRPr lang="de-DE" alt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boundary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Upper Austria (Oberösterreich)</a:t>
            </a: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["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"="Oberösterreich"]["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boundary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"="administrative"]["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admin_level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"="4"]-&gt;.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upper_austria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endParaRPr lang="de-DE" alt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// Find all 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municipalities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admin_level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=8) 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Upper Austria</a:t>
            </a: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relation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["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boundary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"="administrative"]["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admin_level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"="8"](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area.upper_austria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endParaRPr lang="de-DE" alt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out 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body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&gt;;</a:t>
            </a: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out 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skel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qt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endParaRPr lang="de-DE" alt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6634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800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3cc6b4e7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3cc6b4e7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9db379d51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9db379d51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Google Shape;68;g373cc6b4e74_0_32:notes">
            <a:extLst>
              <a:ext uri="{FF2B5EF4-FFF2-40B4-BE49-F238E27FC236}">
                <a16:creationId xmlns:a16="http://schemas.microsoft.com/office/drawing/2014/main" id="{7CB0420D-B089-6861-8574-5D17B66C6DC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headEnd/>
            <a:tailEnd/>
          </a:ln>
        </p:spPr>
      </p:sp>
      <p:sp>
        <p:nvSpPr>
          <p:cNvPr id="15362" name="Google Shape;69;g373cc6b4e74_0_32:notes">
            <a:extLst>
              <a:ext uri="{FF2B5EF4-FFF2-40B4-BE49-F238E27FC236}">
                <a16:creationId xmlns:a16="http://schemas.microsoft.com/office/drawing/2014/main" id="{573BF3DD-0B7D-5548-749B-339262FCB71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de-DE" altLang="de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Google Shape;80;g373cc6b4e74_0_37:notes">
            <a:extLst>
              <a:ext uri="{FF2B5EF4-FFF2-40B4-BE49-F238E27FC236}">
                <a16:creationId xmlns:a16="http://schemas.microsoft.com/office/drawing/2014/main" id="{D89B45B7-ABDD-C1B8-8310-D913F28B255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headEnd/>
            <a:tailEnd/>
          </a:ln>
        </p:spPr>
      </p:sp>
      <p:sp>
        <p:nvSpPr>
          <p:cNvPr id="22530" name="Google Shape;81;g373cc6b4e74_0_37:notes">
            <a:extLst>
              <a:ext uri="{FF2B5EF4-FFF2-40B4-BE49-F238E27FC236}">
                <a16:creationId xmlns:a16="http://schemas.microsoft.com/office/drawing/2014/main" id="{5B464751-98F7-56ED-35D9-56F071C1E75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de-DE" altLang="de-DE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www.zillow.com</a:t>
            </a:r>
            <a:r>
              <a:rPr lang="de-DE" dirty="0"/>
              <a:t>/</a:t>
            </a:r>
            <a:r>
              <a:rPr lang="de-DE" dirty="0" err="1"/>
              <a:t>manhattan</a:t>
            </a:r>
            <a:r>
              <a:rPr lang="de-DE" dirty="0"/>
              <a:t>-</a:t>
            </a:r>
            <a:r>
              <a:rPr lang="de-DE" dirty="0" err="1"/>
              <a:t>new</a:t>
            </a:r>
            <a:r>
              <a:rPr lang="de-DE" dirty="0"/>
              <a:t>-york-</a:t>
            </a:r>
            <a:r>
              <a:rPr lang="de-DE" dirty="0" err="1"/>
              <a:t>ny</a:t>
            </a:r>
            <a:r>
              <a:rPr lang="de-DE" dirty="0"/>
              <a:t>/?</a:t>
            </a:r>
            <a:r>
              <a:rPr lang="de-DE" dirty="0" err="1"/>
              <a:t>searchQueryState</a:t>
            </a:r>
            <a:r>
              <a:rPr lang="de-DE" dirty="0"/>
              <a:t>=%7B%22isMapVisible%22%3Atrue%2C%22mapBounds%22%3A%7B%22north%22%3A40.743359026593595%2C%22south%22%3A40.711552333533184%2C%22east%22%3A-73.98365115812854%2C%22west%22%3A-74.04287433317737%7D%2C%22filterState%22%3A%7B%22sort%22%3A%7B%22value%22%3A%22globalrelevanceex%22%7D%2C%22price%22%3A%7B%22min%22%3A17000000%2C%22max%22%3Anull%7D%2C%22mp%22%3A%7B%22min%22%3A82644%2C%22max%22%3Anull%7D%2C%22sch%22%3A%7B%22value%22%3Atrue%7D%7D%2C%22isListVisible%22%3Atrue%2C%22mapZoom%22%3A14%2C%22usersSearchTerm%22%3A%22Manhattan%2C%20New%20York%2C%20NY%22%2C%22regionSelection%22%3A%5B%7B%22regionId%22%3A12530%2C%22regionType%22%3A17%7D%5D%7D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515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Folienbildplatzhalter 1">
            <a:extLst>
              <a:ext uri="{FF2B5EF4-FFF2-40B4-BE49-F238E27FC236}">
                <a16:creationId xmlns:a16="http://schemas.microsoft.com/office/drawing/2014/main" id="{8D9F3863-707C-5972-ADDE-DABD0EDB80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24578" name="Notizenplatzhalter 2">
            <a:extLst>
              <a:ext uri="{FF2B5EF4-FFF2-40B4-BE49-F238E27FC236}">
                <a16:creationId xmlns:a16="http://schemas.microsoft.com/office/drawing/2014/main" id="{7517C708-33C0-84A9-6B52-BE14FBDCDE2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runboat.odoo-community.org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webui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builds.html?repo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oca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rma&amp;target_branch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=17.0</a:t>
            </a:r>
            <a:b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http://localhost:8069/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odoo</a:t>
            </a:r>
            <a:r>
              <a:rPr lang="de-DE" altLang="de-DE" sz="1100" dirty="0">
                <a:latin typeface="Arial" panose="020B0604020202020204" pitchFamily="34" charset="0"/>
                <a:cs typeface="Arial" panose="020B0604020202020204" pitchFamily="34" charset="0"/>
              </a:rPr>
              <a:t>/action-94?view_type=</a:t>
            </a:r>
            <a:r>
              <a:rPr lang="de-DE" altLang="de-DE" sz="1100" dirty="0" err="1">
                <a:latin typeface="Arial" panose="020B0604020202020204" pitchFamily="34" charset="0"/>
                <a:cs typeface="Arial" panose="020B0604020202020204" pitchFamily="34" charset="0"/>
              </a:rPr>
              <a:t>geoengine</a:t>
            </a:r>
            <a:endParaRPr lang="de-DE" altLang="de-DE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645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Folienbildplatzhalter 1">
            <a:extLst>
              <a:ext uri="{FF2B5EF4-FFF2-40B4-BE49-F238E27FC236}">
                <a16:creationId xmlns:a16="http://schemas.microsoft.com/office/drawing/2014/main" id="{9A3B0929-51D9-2850-A2F7-788F136EC0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26626" name="Notizenplatzhalter 2">
            <a:extLst>
              <a:ext uri="{FF2B5EF4-FFF2-40B4-BE49-F238E27FC236}">
                <a16:creationId xmlns:a16="http://schemas.microsoft.com/office/drawing/2014/main" id="{E07E9498-ADF2-C477-8A52-33B3EC2551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de-DE" altLang="de-DE" sz="1100">
                <a:latin typeface="Arial" panose="020B0604020202020204" pitchFamily="34" charset="0"/>
                <a:cs typeface="Arial" panose="020B0604020202020204" pitchFamily="34" charset="0"/>
              </a:rPr>
              <a:t>https://www.openstreetmap.org/relation/18360211#map=9/47.722/14.230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www.openstreetmap.org</a:t>
            </a:r>
            <a:r>
              <a:rPr lang="de-DE" dirty="0"/>
              <a:t>/</a:t>
            </a:r>
            <a:r>
              <a:rPr lang="de-DE" dirty="0" err="1"/>
              <a:t>relation</a:t>
            </a:r>
            <a:r>
              <a:rPr lang="de-DE" dirty="0"/>
              <a:t>/18360211</a:t>
            </a:r>
          </a:p>
        </p:txBody>
      </p:sp>
    </p:spTree>
    <p:extLst>
      <p:ext uri="{BB962C8B-B14F-4D97-AF65-F5344CB8AC3E}">
        <p14:creationId xmlns:p14="http://schemas.microsoft.com/office/powerpoint/2010/main" val="93607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ln w="9525" cap="flat" cmpd="sng">
            <a:solidFill>
              <a:srgbClr val="FAF1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1E9"/>
              </a:buClr>
              <a:buSzPts val="2800"/>
              <a:buNone/>
              <a:defRPr sz="2800">
                <a:solidFill>
                  <a:srgbClr val="FAF1E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76050"/>
            <a:ext cx="8520600" cy="18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261100" y="2539075"/>
            <a:ext cx="8520600" cy="15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6;p5">
            <a:extLst>
              <a:ext uri="{FF2B5EF4-FFF2-40B4-BE49-F238E27FC236}">
                <a16:creationId xmlns:a16="http://schemas.microsoft.com/office/drawing/2014/main" id="{AABC8275-35E1-D582-0FB7-F76FD7AE4E11}"/>
              </a:ext>
            </a:extLst>
          </p:cNvPr>
          <p:cNvGrpSpPr>
            <a:grpSpLocks/>
          </p:cNvGrpSpPr>
          <p:nvPr/>
        </p:nvGrpSpPr>
        <p:grpSpPr bwMode="auto">
          <a:xfrm>
            <a:off x="6667500" y="3630613"/>
            <a:ext cx="2393950" cy="2359025"/>
            <a:chOff x="6667638" y="3630961"/>
            <a:chExt cx="2394232" cy="2358638"/>
          </a:xfrm>
        </p:grpSpPr>
        <p:grpSp>
          <p:nvGrpSpPr>
            <p:cNvPr id="3" name="Google Shape;37;p5">
              <a:extLst>
                <a:ext uri="{FF2B5EF4-FFF2-40B4-BE49-F238E27FC236}">
                  <a16:creationId xmlns:a16="http://schemas.microsoft.com/office/drawing/2014/main" id="{6452DCD7-DB68-678F-F301-5A8614A6C00E}"/>
                </a:ext>
              </a:extLst>
            </p:cNvPr>
            <p:cNvGrpSpPr>
              <a:grpSpLocks/>
            </p:cNvGrpSpPr>
            <p:nvPr/>
          </p:nvGrpSpPr>
          <p:grpSpPr bwMode="auto">
            <a:xfrm rot="18900000" flipH="1">
              <a:off x="7799572" y="3973974"/>
              <a:ext cx="1045765" cy="1045615"/>
              <a:chOff x="3741950" y="353925"/>
              <a:chExt cx="1045775" cy="1045625"/>
            </a:xfrm>
          </p:grpSpPr>
          <p:sp>
            <p:nvSpPr>
              <p:cNvPr id="5" name="Google Shape;38;p5">
                <a:extLst>
                  <a:ext uri="{FF2B5EF4-FFF2-40B4-BE49-F238E27FC236}">
                    <a16:creationId xmlns:a16="http://schemas.microsoft.com/office/drawing/2014/main" id="{72D06510-FDA0-85B1-CC6A-5EF586556467}"/>
                  </a:ext>
                </a:extLst>
              </p:cNvPr>
              <p:cNvSpPr/>
              <p:nvPr/>
            </p:nvSpPr>
            <p:spPr>
              <a:xfrm>
                <a:off x="3742684" y="1372072"/>
                <a:ext cx="26984" cy="2699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" name="Google Shape;39;p5">
                <a:extLst>
                  <a:ext uri="{FF2B5EF4-FFF2-40B4-BE49-F238E27FC236}">
                    <a16:creationId xmlns:a16="http://schemas.microsoft.com/office/drawing/2014/main" id="{3EE8B91D-F0FB-CB36-B7F1-97DF24995C4C}"/>
                  </a:ext>
                </a:extLst>
              </p:cNvPr>
              <p:cNvSpPr/>
              <p:nvPr/>
            </p:nvSpPr>
            <p:spPr>
              <a:xfrm>
                <a:off x="3803507" y="417357"/>
                <a:ext cx="922195" cy="919279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" name="Google Shape;40;p5">
                <a:extLst>
                  <a:ext uri="{FF2B5EF4-FFF2-40B4-BE49-F238E27FC236}">
                    <a16:creationId xmlns:a16="http://schemas.microsoft.com/office/drawing/2014/main" id="{C1E52026-39E5-6E25-BF09-643CC2B85866}"/>
                  </a:ext>
                </a:extLst>
              </p:cNvPr>
              <p:cNvSpPr/>
              <p:nvPr/>
            </p:nvSpPr>
            <p:spPr>
              <a:xfrm>
                <a:off x="4760663" y="353806"/>
                <a:ext cx="26984" cy="26991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ern="0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" name="Google Shape;41;p5">
              <a:extLst>
                <a:ext uri="{FF2B5EF4-FFF2-40B4-BE49-F238E27FC236}">
                  <a16:creationId xmlns:a16="http://schemas.microsoft.com/office/drawing/2014/main" id="{8D2D2BD4-04B8-E3BF-FD17-672C282F7C3F}"/>
                </a:ext>
              </a:extLst>
            </p:cNvPr>
            <p:cNvSpPr/>
            <p:nvPr/>
          </p:nvSpPr>
          <p:spPr>
            <a:xfrm rot="-2700000" flipH="1">
              <a:off x="7017957" y="3971187"/>
              <a:ext cx="1657078" cy="1678186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lIns="91425" tIns="91425" rIns="91425" bIns="91425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ern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5077073" y="3042975"/>
            <a:ext cx="2619900" cy="110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1447027" y="3042975"/>
            <a:ext cx="2619900" cy="11061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5077073" y="2734950"/>
            <a:ext cx="2619900" cy="3945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1447027" y="2734950"/>
            <a:ext cx="2619900" cy="3945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7897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" name="Google Shape;8;p1" title="OCA Days 2025 - Logo Horizontal City Tagline Dark.pdf (3).png"/>
          <p:cNvPicPr preferRelativeResize="0"/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32" b="1932"/>
          <a:stretch/>
        </p:blipFill>
        <p:spPr>
          <a:xfrm>
            <a:off x="7180425" y="4491974"/>
            <a:ext cx="1685150" cy="572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0.png"/><Relationship Id="rId5" Type="http://schemas.openxmlformats.org/officeDocument/2006/relationships/customXml" Target="../ink/ink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48A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6938375" y="4359800"/>
            <a:ext cx="2167200" cy="745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1848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44;p13" title="OCA Days 2025 Talk  Template (4).png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81"/>
          <a:stretch/>
        </p:blipFill>
        <p:spPr>
          <a:xfrm>
            <a:off x="585775" y="1174262"/>
            <a:ext cx="7972449" cy="27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C3C90-8E42-5CC8-1CC4-2B3E151B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Architecture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1DB8BD-8352-9C27-A70B-78B84C25F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Ein Bild, das Text, Screenshot, Logo, Kreis enthält.&#10;&#10;KI-generierte Inhalte können fehlerhaft sein.">
            <a:extLst>
              <a:ext uri="{FF2B5EF4-FFF2-40B4-BE49-F238E27FC236}">
                <a16:creationId xmlns:a16="http://schemas.microsoft.com/office/drawing/2014/main" id="{56D05001-7815-D625-D3A3-D28C81E1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54311"/>
            <a:ext cx="7181630" cy="361272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F485008-4EA5-572A-F06E-0A49181797D9}"/>
              </a:ext>
            </a:extLst>
          </p:cNvPr>
          <p:cNvSpPr/>
          <p:nvPr/>
        </p:nvSpPr>
        <p:spPr>
          <a:xfrm>
            <a:off x="5450775" y="2386940"/>
            <a:ext cx="2398816" cy="1604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22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34E97-14EB-4B42-2534-DD9D0BE0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Odoo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BF024B-BECF-8384-C3AF-B5368F400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130 000 </a:t>
            </a:r>
            <a:r>
              <a:rPr lang="de-DE" dirty="0" err="1"/>
              <a:t>customers</a:t>
            </a:r>
            <a:endParaRPr lang="de-DE" dirty="0"/>
          </a:p>
          <a:p>
            <a:r>
              <a:rPr lang="de-DE" dirty="0"/>
              <a:t>New </a:t>
            </a:r>
            <a:r>
              <a:rPr lang="de-DE" dirty="0" err="1"/>
              <a:t>customers</a:t>
            </a:r>
            <a:r>
              <a:rPr lang="de-DE" dirty="0"/>
              <a:t> 10.000 a </a:t>
            </a:r>
            <a:r>
              <a:rPr lang="de-DE" dirty="0" err="1"/>
              <a:t>month</a:t>
            </a:r>
            <a:br>
              <a:rPr lang="de-DE" dirty="0"/>
            </a:br>
            <a:endParaRPr lang="de-DE" dirty="0"/>
          </a:p>
          <a:p>
            <a:r>
              <a:rPr lang="de-DE" dirty="0"/>
              <a:t>2024: 4300 </a:t>
            </a:r>
            <a:r>
              <a:rPr lang="de-DE" dirty="0" err="1"/>
              <a:t>employees</a:t>
            </a:r>
            <a:endParaRPr lang="de-DE" dirty="0"/>
          </a:p>
          <a:p>
            <a:r>
              <a:rPr lang="de-DE" dirty="0"/>
              <a:t>2025: 6500 </a:t>
            </a:r>
          </a:p>
        </p:txBody>
      </p:sp>
      <p:pic>
        <p:nvPicPr>
          <p:cNvPr id="5" name="Grafik 4" descr="Ein Bild, das Text, Screenshot, Software, Diagramm enthält.&#10;&#10;KI-generierte Inhalte können fehlerhaft sein.">
            <a:extLst>
              <a:ext uri="{FF2B5EF4-FFF2-40B4-BE49-F238E27FC236}">
                <a16:creationId xmlns:a16="http://schemas.microsoft.com/office/drawing/2014/main" id="{6332FA06-B470-BDA8-402B-5538FB020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090" y="946150"/>
            <a:ext cx="4492726" cy="3044875"/>
          </a:xfrm>
          <a:prstGeom prst="rect">
            <a:avLst/>
          </a:prstGeom>
        </p:spPr>
      </p:pic>
      <p:pic>
        <p:nvPicPr>
          <p:cNvPr id="7" name="Grafik 6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F532BE78-46BB-FFFA-2EEA-412C3703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1" y="3107616"/>
            <a:ext cx="3890759" cy="176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3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1A61F-2E87-0C7F-9CE6-9F9257CE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OCA Odoo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de-DE" dirty="0" err="1"/>
              <a:t>association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60AA62-9848-533B-B239-A7C2C1C16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Big </a:t>
            </a:r>
            <a:r>
              <a:rPr lang="de-DE" dirty="0" err="1"/>
              <a:t>companies</a:t>
            </a:r>
            <a:r>
              <a:rPr lang="de-DE" dirty="0"/>
              <a:t> </a:t>
            </a:r>
            <a:r>
              <a:rPr lang="de-DE" dirty="0" err="1"/>
              <a:t>contribute</a:t>
            </a:r>
            <a:endParaRPr lang="de-DE" dirty="0"/>
          </a:p>
          <a:p>
            <a:pPr lvl="1"/>
            <a:r>
              <a:rPr lang="de-DE" dirty="0" err="1"/>
              <a:t>Devtools</a:t>
            </a:r>
            <a:endParaRPr lang="de-DE" dirty="0"/>
          </a:p>
          <a:p>
            <a:pPr lvl="1"/>
            <a:r>
              <a:rPr lang="de-DE" dirty="0"/>
              <a:t>Modules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upkeep</a:t>
            </a:r>
            <a:r>
              <a:rPr lang="de-DE" dirty="0"/>
              <a:t> (Migration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)</a:t>
            </a:r>
          </a:p>
          <a:p>
            <a:r>
              <a:rPr lang="de-DE" dirty="0"/>
              <a:t>High code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 err="1"/>
              <a:t>Several</a:t>
            </a:r>
            <a:r>
              <a:rPr lang="de-DE" dirty="0"/>
              <a:t> Meetups (OCA Days Spain, OCA Days </a:t>
            </a:r>
            <a:r>
              <a:rPr lang="de-DE" dirty="0" err="1"/>
              <a:t>Brussels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pic>
        <p:nvPicPr>
          <p:cNvPr id="5" name="Grafik 4" descr="Ein Bild, das Grafiken, Screenshot, Grafikdesign, Kreis enthält.&#10;&#10;KI-generierte Inhalte können fehlerhaft sein.">
            <a:extLst>
              <a:ext uri="{FF2B5EF4-FFF2-40B4-BE49-F238E27FC236}">
                <a16:creationId xmlns:a16="http://schemas.microsoft.com/office/drawing/2014/main" id="{1698D2AF-3714-3638-C971-E15D49D1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20" y="3015592"/>
            <a:ext cx="4747134" cy="16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6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87A4A-37D6-6336-0379-DED6DC22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Geospatial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687D26-4D8C-E56E-2899-B3DA6C912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Develped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Camp2Camp</a:t>
            </a:r>
          </a:p>
          <a:p>
            <a:r>
              <a:rPr lang="de-DE" dirty="0"/>
              <a:t>Made </a:t>
            </a:r>
            <a:r>
              <a:rPr lang="de-DE" dirty="0" err="1"/>
              <a:t>originaly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backend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swiss</a:t>
            </a:r>
            <a:r>
              <a:rPr lang="de-DE" dirty="0"/>
              <a:t> </a:t>
            </a:r>
            <a:r>
              <a:rPr lang="de-DE" dirty="0" err="1"/>
              <a:t>tourism</a:t>
            </a:r>
            <a:r>
              <a:rPr lang="de-DE" dirty="0"/>
              <a:t> </a:t>
            </a:r>
            <a:r>
              <a:rPr lang="de-DE" dirty="0" err="1"/>
              <a:t>agency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EA5127-CCE9-B176-31BD-E98ACE2EC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6360" y="248648"/>
            <a:ext cx="4520083" cy="96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6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EFD19-501C-1001-FFBB-498D5433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 eaLnBrk="1" fontAlgn="auto" hangingPunct="1">
              <a:buClr>
                <a:schemeClr val="dk1"/>
              </a:buClr>
              <a:buFont typeface="Arial"/>
              <a:buNone/>
              <a:defRPr/>
            </a:pPr>
            <a:r>
              <a:rPr lang="de-DE" sz="2800" dirty="0" err="1">
                <a:solidFill>
                  <a:schemeClr val="dk1"/>
                </a:solidFill>
                <a:sym typeface="Arial"/>
              </a:rPr>
              <a:t>Geoengine</a:t>
            </a:r>
            <a:r>
              <a:rPr lang="de-DE" sz="2800" dirty="0">
                <a:solidFill>
                  <a:schemeClr val="dk1"/>
                </a:solidFill>
                <a:sym typeface="Arial"/>
              </a:rPr>
              <a:t> (Repo: </a:t>
            </a:r>
            <a:r>
              <a:rPr lang="de-DE" sz="2800" dirty="0" err="1">
                <a:solidFill>
                  <a:schemeClr val="dk1"/>
                </a:solidFill>
                <a:sym typeface="Arial"/>
              </a:rPr>
              <a:t>Geospatial</a:t>
            </a:r>
            <a:r>
              <a:rPr lang="de-DE" sz="2800" dirty="0">
                <a:solidFill>
                  <a:schemeClr val="dk1"/>
                </a:solidFill>
                <a:sym typeface="Arial"/>
              </a:rPr>
              <a:t>)</a:t>
            </a:r>
          </a:p>
        </p:txBody>
      </p:sp>
      <p:sp>
        <p:nvSpPr>
          <p:cNvPr id="23554" name="Textplatzhalter 2">
            <a:extLst>
              <a:ext uri="{FF2B5EF4-FFF2-40B4-BE49-F238E27FC236}">
                <a16:creationId xmlns:a16="http://schemas.microsoft.com/office/drawing/2014/main" id="{DC6DAEAF-BDA9-3EF2-0367-2AFE54E034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Type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depending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</a:t>
            </a:r>
            <a:b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  <a:endParaRPr lang="de-DE" altLang="de-DE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areas</a:t>
            </a: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5" name="Grafik 4" descr="Ein Bild, das Karte, Atlas, Text enthält.&#10;&#10;KI-generierte Inhalte können fehlerhaft sein.">
            <a:extLst>
              <a:ext uri="{FF2B5EF4-FFF2-40B4-BE49-F238E27FC236}">
                <a16:creationId xmlns:a16="http://schemas.microsoft.com/office/drawing/2014/main" id="{66654446-9D5F-ADD2-E373-A4CA90B8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0324" y="1242193"/>
            <a:ext cx="5415968" cy="323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 descr="Ein Bild, das Text, Schrift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8D454293-7F8B-B31D-7BF6-47BE98E29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08" y="2996176"/>
            <a:ext cx="2489200" cy="50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4440D0DE-98A1-EA1B-9E36-0A1DB2709D35}"/>
                  </a:ext>
                </a:extLst>
              </p14:cNvPr>
              <p14:cNvContentPartPr/>
              <p14:nvPr/>
            </p14:nvContentPartPr>
            <p14:xfrm>
              <a:off x="2488599" y="2978721"/>
              <a:ext cx="461160" cy="544320"/>
            </p14:xfrm>
          </p:contentPart>
        </mc:Choice>
        <mc:Fallback xmlns=""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4440D0DE-98A1-EA1B-9E36-0A1DB2709D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9959" y="2969721"/>
                <a:ext cx="478800" cy="56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EABBE-8CEC-1697-AE6F-13C420A7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A2455F-BF04-DFD5-DA63-14C58818C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Ein Bild, das Text, Karte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D9773D0-57CC-C712-3C62-0838FDCD0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00" y="1152475"/>
            <a:ext cx="2971800" cy="2044700"/>
          </a:xfrm>
          <a:prstGeom prst="rect">
            <a:avLst/>
          </a:prstGeom>
        </p:spPr>
      </p:pic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32654E8-A5C8-458E-03F4-7DE6310D3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301206"/>
            <a:ext cx="4592138" cy="326766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0338BEB-99A7-581B-1FFD-656C9D6585EE}"/>
              </a:ext>
            </a:extLst>
          </p:cNvPr>
          <p:cNvCxnSpPr/>
          <p:nvPr/>
        </p:nvCxnSpPr>
        <p:spPr>
          <a:xfrm flipV="1">
            <a:off x="3952568" y="2359742"/>
            <a:ext cx="1784555" cy="837433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11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D79EC-EA63-57FD-9C09-5B1D5A7AE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3C68E-4E3D-8C15-64D2-1A0006C4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Odoo Domain Filter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34BAF6-B433-9150-2BA3-6F51D16D3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Hungarian</a:t>
            </a:r>
            <a:r>
              <a:rPr lang="de-AT" dirty="0"/>
              <a:t> Notation:</a:t>
            </a:r>
          </a:p>
          <a:p>
            <a:pPr lvl="1"/>
            <a:r>
              <a:rPr lang="de-AT" dirty="0"/>
              <a:t>[‚&amp;‘, (date','=‚,‘2025-09-27‘),(‚</a:t>
            </a:r>
            <a:r>
              <a:rPr lang="de-AT" dirty="0" err="1"/>
              <a:t>category</a:t>
            </a:r>
            <a:r>
              <a:rPr lang="de-AT" dirty="0"/>
              <a:t>‘,‘in‘,[„Rock“, “Pop“])]</a:t>
            </a:r>
          </a:p>
          <a:p>
            <a:pPr lvl="1"/>
            <a:endParaRPr lang="de-DE" dirty="0"/>
          </a:p>
          <a:p>
            <a:r>
              <a:rPr lang="de-DE" dirty="0"/>
              <a:t>Gets </a:t>
            </a:r>
            <a:r>
              <a:rPr lang="de-DE" dirty="0" err="1"/>
              <a:t>complicated</a:t>
            </a:r>
            <a:r>
              <a:rPr lang="de-DE" dirty="0"/>
              <a:t> fast</a:t>
            </a:r>
          </a:p>
          <a:p>
            <a:pPr lvl="1"/>
            <a:r>
              <a:rPr lang="de-AT" dirty="0" err="1"/>
              <a:t>Domain.and</a:t>
            </a:r>
            <a:r>
              <a:rPr lang="de-AT" dirty="0"/>
              <a:t>([</a:t>
            </a:r>
            <a:r>
              <a:rPr lang="de-AT" dirty="0" err="1"/>
              <a:t>domainList</a:t>
            </a:r>
            <a:r>
              <a:rPr lang="de-AT" dirty="0"/>
              <a:t>, </a:t>
            </a:r>
            <a:r>
              <a:rPr lang="de-AT" dirty="0" err="1"/>
              <a:t>ganttDomain</a:t>
            </a:r>
            <a:r>
              <a:rPr lang="de-AT" dirty="0"/>
              <a:t>])</a:t>
            </a:r>
          </a:p>
          <a:p>
            <a:pPr lvl="1"/>
            <a:endParaRPr lang="de-AT" dirty="0"/>
          </a:p>
        </p:txBody>
      </p:sp>
      <p:pic>
        <p:nvPicPr>
          <p:cNvPr id="7" name="Grafik 6" descr="Ein Bild, das Text, Screenshot, Software, Zahl enthält.&#10;&#10;KI-generierte Inhalte können fehlerhaft sein.">
            <a:extLst>
              <a:ext uri="{FF2B5EF4-FFF2-40B4-BE49-F238E27FC236}">
                <a16:creationId xmlns:a16="http://schemas.microsoft.com/office/drawing/2014/main" id="{419D2608-79F9-98C3-94C1-05A56E1B6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1" y="1940028"/>
            <a:ext cx="5437232" cy="27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F38C59-BA1D-906B-80BD-9923E2A1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Serach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Categories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CF4637-9D52-1468-676C-B42B96629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830FDD79-23E8-66F6-3C7C-D33E3274988A}"/>
              </a:ext>
            </a:extLst>
          </p:cNvPr>
          <p:cNvSpPr/>
          <p:nvPr/>
        </p:nvSpPr>
        <p:spPr>
          <a:xfrm>
            <a:off x="6331788" y="1152475"/>
            <a:ext cx="1104181" cy="776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Metal</a:t>
            </a:r>
            <a:endParaRPr lang="de-DE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3F1B6F0-65AF-F227-58FE-33A424FBE5C2}"/>
              </a:ext>
            </a:extLst>
          </p:cNvPr>
          <p:cNvSpPr/>
          <p:nvPr/>
        </p:nvSpPr>
        <p:spPr>
          <a:xfrm>
            <a:off x="7122543" y="2183561"/>
            <a:ext cx="1709757" cy="776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Death </a:t>
            </a:r>
            <a:r>
              <a:rPr lang="de-DE" dirty="0" err="1"/>
              <a:t>Metal</a:t>
            </a:r>
            <a:endParaRPr lang="de-DE" dirty="0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C82B618C-F8B1-2C49-3C11-99AC3481188D}"/>
              </a:ext>
            </a:extLst>
          </p:cNvPr>
          <p:cNvSpPr/>
          <p:nvPr/>
        </p:nvSpPr>
        <p:spPr>
          <a:xfrm>
            <a:off x="5174121" y="2211652"/>
            <a:ext cx="1709757" cy="776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Soft </a:t>
            </a:r>
            <a:r>
              <a:rPr lang="de-DE" dirty="0" err="1"/>
              <a:t>Metal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98F9BE9-6A85-EBD5-4A10-04F85A070F4E}"/>
              </a:ext>
            </a:extLst>
          </p:cNvPr>
          <p:cNvCxnSpPr>
            <a:stCxn id="4" idx="2"/>
          </p:cNvCxnSpPr>
          <p:nvPr/>
        </p:nvCxnSpPr>
        <p:spPr>
          <a:xfrm flipH="1">
            <a:off x="5952226" y="1928852"/>
            <a:ext cx="931653" cy="254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BB5FB7F-126B-50F9-0035-0DC039B147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883879" y="1928852"/>
            <a:ext cx="1093543" cy="2547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AF7F3623-65BE-074D-B1D8-DB33F566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152475"/>
            <a:ext cx="5071543" cy="28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93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27FAC0-D8B7-4527-4392-5B5885A2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 eaLnBrk="1" fontAlgn="auto" hangingPunct="1">
              <a:buClr>
                <a:schemeClr val="dk1"/>
              </a:buClr>
              <a:buFont typeface="Arial"/>
              <a:buNone/>
              <a:defRPr/>
            </a:pPr>
            <a:r>
              <a:rPr lang="de-DE" sz="2800" dirty="0" err="1">
                <a:solidFill>
                  <a:schemeClr val="dk1"/>
                </a:solidFill>
                <a:sym typeface="Arial"/>
              </a:rPr>
              <a:t>Geospatial</a:t>
            </a:r>
            <a:r>
              <a:rPr lang="de-DE" sz="2800" dirty="0">
                <a:solidFill>
                  <a:schemeClr val="dk1"/>
                </a:solidFill>
                <a:sym typeface="Arial"/>
              </a:rPr>
              <a:t> </a:t>
            </a:r>
            <a:r>
              <a:rPr lang="de-DE" sz="2800" dirty="0" err="1">
                <a:solidFill>
                  <a:schemeClr val="dk1"/>
                </a:solidFill>
                <a:sym typeface="Arial"/>
              </a:rPr>
              <a:t>queries</a:t>
            </a:r>
            <a:endParaRPr lang="de-DE" sz="2800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4" name="Grafik 3" descr="Ein Bild, das Entwurf, Zeichnung, Lineart, Darstellung enthält.&#10;&#10;KI-generierte Inhalte können fehlerhaft sein.">
            <a:extLst>
              <a:ext uri="{FF2B5EF4-FFF2-40B4-BE49-F238E27FC236}">
                <a16:creationId xmlns:a16="http://schemas.microsoft.com/office/drawing/2014/main" id="{2EBB36F3-6D96-5CF7-6A6D-3496AC83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151" y="88526"/>
            <a:ext cx="4766699" cy="1830917"/>
          </a:xfrm>
          <a:prstGeom prst="rect">
            <a:avLst/>
          </a:prstGeom>
        </p:spPr>
      </p:pic>
      <p:pic>
        <p:nvPicPr>
          <p:cNvPr id="6" name="Grafik 5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394FC4A4-BD21-97D8-F89F-EA46B36E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878534"/>
            <a:ext cx="3900579" cy="2105622"/>
          </a:xfrm>
          <a:prstGeom prst="rect">
            <a:avLst/>
          </a:prstGeom>
        </p:spPr>
      </p:pic>
      <p:pic>
        <p:nvPicPr>
          <p:cNvPr id="8" name="Grafik 7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1430E1D5-7E7E-62A1-8056-8A28469B7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7" y="2984156"/>
            <a:ext cx="3194510" cy="17148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084EF13-C79B-C36A-55AE-97B7BE937F60}"/>
              </a:ext>
            </a:extLst>
          </p:cNvPr>
          <p:cNvSpPr txBox="1"/>
          <p:nvPr/>
        </p:nvSpPr>
        <p:spPr>
          <a:xfrm>
            <a:off x="4167715" y="182001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SQL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DECD1B-CDCD-31ED-3A85-15DB05DA0AD8}"/>
              </a:ext>
            </a:extLst>
          </p:cNvPr>
          <p:cNvSpPr txBox="1"/>
          <p:nvPr/>
        </p:nvSpPr>
        <p:spPr>
          <a:xfrm>
            <a:off x="4167715" y="3285582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/>
              <a:t>Odoo Filter</a:t>
            </a:r>
          </a:p>
        </p:txBody>
      </p:sp>
    </p:spTree>
    <p:extLst>
      <p:ext uri="{BB962C8B-B14F-4D97-AF65-F5344CB8AC3E}">
        <p14:creationId xmlns:p14="http://schemas.microsoft.com/office/powerpoint/2010/main" val="8632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A8EA2-1F2D-21D8-8ACE-8662F914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EA4156-9F4A-610F-5A23-29BD437FD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 descr="Ein Bild, das Animation, Cartoon enthält.&#10;&#10;KI-generierte Inhalte können fehlerhaft sein.">
            <a:extLst>
              <a:ext uri="{FF2B5EF4-FFF2-40B4-BE49-F238E27FC236}">
                <a16:creationId xmlns:a16="http://schemas.microsoft.com/office/drawing/2014/main" id="{AE9C343F-F24A-C34A-0F0B-7A97C3DB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42" y="1"/>
            <a:ext cx="4857836" cy="4857836"/>
          </a:xfrm>
          <a:prstGeom prst="rect">
            <a:avLst/>
          </a:prstGeom>
        </p:spPr>
      </p:pic>
      <p:pic>
        <p:nvPicPr>
          <p:cNvPr id="17" name="Grafik 16" descr="Ein Bild, das Schrift, Text, Grafiken, Logo enthält.&#10;&#10;KI-generierte Inhalte können fehlerhaft sein.">
            <a:extLst>
              <a:ext uri="{FF2B5EF4-FFF2-40B4-BE49-F238E27FC236}">
                <a16:creationId xmlns:a16="http://schemas.microsoft.com/office/drawing/2014/main" id="{CE04A53E-BBF3-925E-F428-950D4D4C3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20" t="22979" r="15381" b="27483"/>
          <a:stretch>
            <a:fillRect/>
          </a:stretch>
        </p:blipFill>
        <p:spPr>
          <a:xfrm>
            <a:off x="4222608" y="1043534"/>
            <a:ext cx="1577064" cy="539248"/>
          </a:xfrm>
          <a:prstGeom prst="rect">
            <a:avLst/>
          </a:prstGeom>
        </p:spPr>
      </p:pic>
      <p:pic>
        <p:nvPicPr>
          <p:cNvPr id="13" name="Grafik 12" descr="Ein Bild, das Screenshot, Grafiken, Farbigkeit, Logo enthält.&#10;&#10;KI-generierte Inhalte können fehlerhaft sein.">
            <a:extLst>
              <a:ext uri="{FF2B5EF4-FFF2-40B4-BE49-F238E27FC236}">
                <a16:creationId xmlns:a16="http://schemas.microsoft.com/office/drawing/2014/main" id="{B5969EDE-7BAB-9AA6-8941-9FC4A7DB1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494" y="-9364"/>
            <a:ext cx="1250850" cy="1250850"/>
          </a:xfrm>
          <a:prstGeom prst="rect">
            <a:avLst/>
          </a:prstGeom>
        </p:spPr>
      </p:pic>
      <p:pic>
        <p:nvPicPr>
          <p:cNvPr id="15" name="Grafik 14" descr="Ein Bild, das Kreis, Grafiken enthält.&#10;&#10;KI-generierte Inhalte können fehlerhaft sein.">
            <a:extLst>
              <a:ext uri="{FF2B5EF4-FFF2-40B4-BE49-F238E27FC236}">
                <a16:creationId xmlns:a16="http://schemas.microsoft.com/office/drawing/2014/main" id="{F1B9D5B6-9951-095E-4973-F0BBACCF1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042" y="221264"/>
            <a:ext cx="1020222" cy="10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8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265500" y="547375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990"/>
            </a:pPr>
            <a:r>
              <a:rPr lang="de-AT" sz="182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Bulletin Board</a:t>
            </a:r>
            <a:br>
              <a:rPr lang="de-AT" sz="182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-DE" alt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Geospatial</a:t>
            </a: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b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de-DE" alt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Streetmaps</a:t>
            </a:r>
            <a:r>
              <a:rPr lang="de-DE" alt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in Odoo</a:t>
            </a:r>
            <a:endParaRPr sz="1829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989" b="1" dirty="0">
              <a:solidFill>
                <a:srgbClr val="FFFFFF"/>
              </a:solidFill>
              <a:highlight>
                <a:srgbClr val="EB7E7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" name="Google Shape;50;p14"/>
          <p:cNvSpPr/>
          <p:nvPr/>
        </p:nvSpPr>
        <p:spPr>
          <a:xfrm>
            <a:off x="0" y="2613900"/>
            <a:ext cx="4572000" cy="2529600"/>
          </a:xfrm>
          <a:prstGeom prst="rect">
            <a:avLst/>
          </a:prstGeom>
          <a:solidFill>
            <a:srgbClr val="FDE0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142C14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142C14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dirty="0">
                <a:solidFill>
                  <a:srgbClr val="1848A0"/>
                </a:solidFill>
              </a:rPr>
              <a:t>Nikolaus Weingartmair</a:t>
            </a:r>
            <a:endParaRPr sz="2700" dirty="0">
              <a:solidFill>
                <a:srgbClr val="1848A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4C1C2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434343"/>
                </a:solidFill>
              </a:rPr>
              <a:t>(Freelance) Developer</a:t>
            </a:r>
            <a:endParaRPr sz="1700" dirty="0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700" dirty="0" err="1">
                <a:solidFill>
                  <a:srgbClr val="1848A0"/>
                </a:solidFill>
              </a:rPr>
              <a:t>Product</a:t>
            </a:r>
            <a:r>
              <a:rPr lang="de-AT" sz="1700" dirty="0">
                <a:solidFill>
                  <a:srgbClr val="1848A0"/>
                </a:solidFill>
              </a:rPr>
              <a:t> Manager</a:t>
            </a:r>
            <a:endParaRPr sz="1700" dirty="0">
              <a:solidFill>
                <a:srgbClr val="1848A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142C14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142C14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1" name="Google Shape;51;p14"/>
          <p:cNvSpPr/>
          <p:nvPr/>
        </p:nvSpPr>
        <p:spPr>
          <a:xfrm>
            <a:off x="4572063" y="-4050"/>
            <a:ext cx="4572000" cy="5151600"/>
          </a:xfrm>
          <a:prstGeom prst="rect">
            <a:avLst/>
          </a:prstGeom>
          <a:solidFill>
            <a:srgbClr val="1848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C1C24"/>
              </a:solidFill>
            </a:endParaRPr>
          </a:p>
        </p:txBody>
      </p:sp>
      <p:pic>
        <p:nvPicPr>
          <p:cNvPr id="52" name="Google Shape;52;p14" title="OCA Days 2025 Talk  Template (4).png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85"/>
          <a:stretch/>
        </p:blipFill>
        <p:spPr>
          <a:xfrm>
            <a:off x="5100937" y="1955100"/>
            <a:ext cx="3514275" cy="123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FD620-7C71-9713-6297-1A7E1ED8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 eaLnBrk="1" fontAlgn="auto" hangingPunct="1">
              <a:buClr>
                <a:schemeClr val="dk1"/>
              </a:buClr>
              <a:buFont typeface="Arial"/>
              <a:buNone/>
              <a:defRPr/>
            </a:pPr>
            <a:r>
              <a:rPr lang="de-DE" sz="2800" dirty="0">
                <a:solidFill>
                  <a:schemeClr val="dk1"/>
                </a:solidFill>
                <a:sym typeface="Arial"/>
              </a:rPr>
              <a:t>OSM</a:t>
            </a:r>
          </a:p>
        </p:txBody>
      </p:sp>
      <p:sp>
        <p:nvSpPr>
          <p:cNvPr id="25602" name="Textplatzhalter 2">
            <a:extLst>
              <a:ext uri="{FF2B5EF4-FFF2-40B4-BE49-F238E27FC236}">
                <a16:creationId xmlns:a16="http://schemas.microsoft.com/office/drawing/2014/main" id="{3C568866-DDC7-4826-C483-79276922BD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pPr marL="114300" indent="0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None/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114300" indent="0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None/>
            </a:pP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contributed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60C807-7482-111A-307F-8D32604AE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72" y="3047846"/>
            <a:ext cx="1886258" cy="1886258"/>
          </a:xfrm>
          <a:prstGeom prst="rect">
            <a:avLst/>
          </a:prstGeom>
        </p:spPr>
      </p:pic>
      <p:pic>
        <p:nvPicPr>
          <p:cNvPr id="25604" name="Grafik 6" descr="Ein Bild, das Text, Karte, Atlas, Screenshot enthält.&#10;&#10;KI-generierte Inhalte können fehlerhaft sein.">
            <a:extLst>
              <a:ext uri="{FF2B5EF4-FFF2-40B4-BE49-F238E27FC236}">
                <a16:creationId xmlns:a16="http://schemas.microsoft.com/office/drawing/2014/main" id="{5E2BC9D5-FFD1-2D22-C509-9A6C25B7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1228" y="1315359"/>
            <a:ext cx="5291622" cy="309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37861D-C756-6BA1-BB5D-454F996F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 eaLnBrk="1" fontAlgn="auto" hangingPunct="1">
              <a:buClr>
                <a:schemeClr val="dk1"/>
              </a:buClr>
              <a:buFont typeface="Arial"/>
              <a:buNone/>
              <a:defRPr/>
            </a:pPr>
            <a:r>
              <a:rPr lang="de-DE" sz="2800" dirty="0">
                <a:solidFill>
                  <a:schemeClr val="dk1"/>
                </a:solidFill>
                <a:sym typeface="Arial"/>
              </a:rPr>
              <a:t>Building Blocks</a:t>
            </a:r>
          </a:p>
        </p:txBody>
      </p:sp>
      <p:sp>
        <p:nvSpPr>
          <p:cNvPr id="27650" name="Textplatzhalter 2">
            <a:extLst>
              <a:ext uri="{FF2B5EF4-FFF2-40B4-BE49-F238E27FC236}">
                <a16:creationId xmlns:a16="http://schemas.microsoft.com/office/drawing/2014/main" id="{11A3473B-7F87-DEA5-99A4-196EEAC9ED6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in space (lat lng)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Eg. Tree, trash bin, etc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endParaRPr lang="de-DE" altLang="de-DE" sz="180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Ways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features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Eg. Road, river, boraders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endParaRPr lang="de-DE" altLang="de-DE" sz="180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complex things </a:t>
            </a:r>
            <a:br>
              <a:rPr lang="de-DE" altLang="de-DE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as routes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endParaRPr lang="de-DE" altLang="de-DE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651" name="Grafik 3" descr="Ein Bild, das Kreis, Rechteck, Design enthält.&#10;&#10;KI-generierte Inhalte können fehlerhaft sein.">
            <a:extLst>
              <a:ext uri="{FF2B5EF4-FFF2-40B4-BE49-F238E27FC236}">
                <a16:creationId xmlns:a16="http://schemas.microsoft.com/office/drawing/2014/main" id="{2F43FE41-3E8C-673F-DED3-B210A65C7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6313" y="409575"/>
            <a:ext cx="1574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Grafik 5">
            <a:extLst>
              <a:ext uri="{FF2B5EF4-FFF2-40B4-BE49-F238E27FC236}">
                <a16:creationId xmlns:a16="http://schemas.microsoft.com/office/drawing/2014/main" id="{21BD95F6-0BE5-B255-C353-BB07B4005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6313" y="1895475"/>
            <a:ext cx="52959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Grafik 7" descr="Ein Bild, das Kreis, Design, Kunst enthält.&#10;&#10;KI-generierte Inhalte können fehlerhaft sein.">
            <a:extLst>
              <a:ext uri="{FF2B5EF4-FFF2-40B4-BE49-F238E27FC236}">
                <a16:creationId xmlns:a16="http://schemas.microsoft.com/office/drawing/2014/main" id="{6974CC66-12B8-0A04-392F-EA65204E5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3438" y="3394075"/>
            <a:ext cx="15875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D04A5-4937-BBCD-2F1C-74D47F8B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de-DE" dirty="0"/>
              <a:t>Tags Salzkammergut </a:t>
            </a:r>
            <a:endParaRPr lang="de-DE" sz="28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9698" name="Textplatzhalter 2">
            <a:extLst>
              <a:ext uri="{FF2B5EF4-FFF2-40B4-BE49-F238E27FC236}">
                <a16:creationId xmlns:a16="http://schemas.microsoft.com/office/drawing/2014/main" id="{EAA82DD1-33D5-92B7-9ED6-29999938F3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Beautiful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lakes</a:t>
            </a: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villages</a:t>
            </a: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Mountain Bike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races</a:t>
            </a: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completely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rebuild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China</a:t>
            </a:r>
          </a:p>
        </p:txBody>
      </p:sp>
      <p:pic>
        <p:nvPicPr>
          <p:cNvPr id="3" name="Grafik 4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EF672271-3575-1145-816A-3BA79F652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8524" y="58697"/>
            <a:ext cx="2854326" cy="258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Grafik 3" descr="Ein Bild, das draußen, Natur, Wasser, Baum enthält.&#10;&#10;KI-generierte Inhalte können fehlerhaft sein.">
            <a:extLst>
              <a:ext uri="{FF2B5EF4-FFF2-40B4-BE49-F238E27FC236}">
                <a16:creationId xmlns:a16="http://schemas.microsoft.com/office/drawing/2014/main" id="{24057996-AD1E-3510-3065-644E1E935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7774" y="1946275"/>
            <a:ext cx="4541837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Grafik 5" descr="Ein Bild, das draußen, Rad, Fahrradreifen, Sportausrüstung enthält.&#10;&#10;KI-generierte Inhalte können fehlerhaft sein.">
            <a:extLst>
              <a:ext uri="{FF2B5EF4-FFF2-40B4-BE49-F238E27FC236}">
                <a16:creationId xmlns:a16="http://schemas.microsoft.com/office/drawing/2014/main" id="{9301B5E3-D70B-E650-DCD5-030BAB6AD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2885" y="2643229"/>
            <a:ext cx="3600450" cy="240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3F124-3728-DC40-6A24-6BD0B257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Advanced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12A8FC-E9FE-B597-E3A1-EC86524AB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JOSM (Java Open Street Maps Editor)</a:t>
            </a:r>
          </a:p>
          <a:p>
            <a:r>
              <a:rPr lang="de-DE" dirty="0"/>
              <a:t>OSM Mailinglist</a:t>
            </a:r>
          </a:p>
          <a:p>
            <a:r>
              <a:rPr lang="de-DE" dirty="0"/>
              <a:t>Relationships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Screenshot, Kunst enthält.&#10;&#10;KI-generierte Inhalte können fehlerhaft sein.">
            <a:extLst>
              <a:ext uri="{FF2B5EF4-FFF2-40B4-BE49-F238E27FC236}">
                <a16:creationId xmlns:a16="http://schemas.microsoft.com/office/drawing/2014/main" id="{74EF17F2-26C3-F062-704D-A0F783E22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364" y="1017725"/>
            <a:ext cx="1308100" cy="1270000"/>
          </a:xfrm>
          <a:prstGeom prst="rect">
            <a:avLst/>
          </a:prstGeom>
        </p:spPr>
      </p:pic>
      <p:pic>
        <p:nvPicPr>
          <p:cNvPr id="7" name="Grafik 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18E97197-03F5-EA41-CA4F-AB138234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45" y="2611418"/>
            <a:ext cx="2875116" cy="20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039BA-A027-0009-86E0-2326D016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Erstellen eines Eintrags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F2A0FF-BC9F-5484-F8F6-B4F8496EF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9375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AEB91-B125-4A08-DF1D-E11E7154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 eaLnBrk="1" fontAlgn="auto" hangingPunct="1">
              <a:buClr>
                <a:schemeClr val="dk1"/>
              </a:buClr>
              <a:buFont typeface="Arial"/>
              <a:buNone/>
              <a:defRPr/>
            </a:pPr>
            <a:r>
              <a:rPr lang="de-DE" sz="2800" dirty="0" err="1">
                <a:solidFill>
                  <a:schemeClr val="dk1"/>
                </a:solidFill>
                <a:sym typeface="Arial"/>
              </a:rPr>
              <a:t>Overpass</a:t>
            </a:r>
            <a:r>
              <a:rPr lang="de-DE" sz="2800" dirty="0">
                <a:solidFill>
                  <a:schemeClr val="dk1"/>
                </a:solidFill>
                <a:sym typeface="Arial"/>
              </a:rPr>
              <a:t> (OSM API)</a:t>
            </a:r>
          </a:p>
        </p:txBody>
      </p:sp>
      <p:pic>
        <p:nvPicPr>
          <p:cNvPr id="32772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0CA7DCC1-AD03-D7CF-1361-5B836D61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150" y="1754188"/>
            <a:ext cx="494665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Grafik 10" descr="Ein Bild, das Karte, Text enthält.&#10;&#10;KI-generierte Inhalte können fehlerhaft sein.">
            <a:extLst>
              <a:ext uri="{FF2B5EF4-FFF2-40B4-BE49-F238E27FC236}">
                <a16:creationId xmlns:a16="http://schemas.microsoft.com/office/drawing/2014/main" id="{48E84EBC-4DB5-52BB-A406-9DAD70D2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0535" y="621481"/>
            <a:ext cx="33020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2FCE0B-E9E1-7767-4121-B3270963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 eaLnBrk="1" fontAlgn="auto" hangingPunct="1">
              <a:buClr>
                <a:schemeClr val="dk1"/>
              </a:buClr>
              <a:buFont typeface="Arial"/>
              <a:buNone/>
              <a:defRPr/>
            </a:pPr>
            <a:r>
              <a:rPr lang="de-DE" sz="2800" dirty="0" err="1">
                <a:solidFill>
                  <a:schemeClr val="dk1"/>
                </a:solidFill>
                <a:sym typeface="Arial"/>
              </a:rPr>
              <a:t>How</a:t>
            </a:r>
            <a:r>
              <a:rPr lang="de-DE" sz="2800" dirty="0">
                <a:solidFill>
                  <a:schemeClr val="dk1"/>
                </a:solidFill>
                <a:sym typeface="Arial"/>
              </a:rPr>
              <a:t> </a:t>
            </a:r>
            <a:r>
              <a:rPr lang="de-DE" sz="2800" dirty="0" err="1">
                <a:solidFill>
                  <a:schemeClr val="dk1"/>
                </a:solidFill>
                <a:sym typeface="Arial"/>
              </a:rPr>
              <a:t>to</a:t>
            </a:r>
            <a:r>
              <a:rPr lang="de-DE" sz="2800" dirty="0">
                <a:solidFill>
                  <a:schemeClr val="dk1"/>
                </a:solidFill>
                <a:sym typeface="Arial"/>
              </a:rPr>
              <a:t> not do </a:t>
            </a:r>
            <a:r>
              <a:rPr lang="de-DE" sz="2800" dirty="0" err="1">
                <a:solidFill>
                  <a:schemeClr val="dk1"/>
                </a:solidFill>
                <a:sym typeface="Arial"/>
              </a:rPr>
              <a:t>it</a:t>
            </a:r>
            <a:endParaRPr lang="de-DE" sz="28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30722" name="Textplatzhalter 2">
            <a:extLst>
              <a:ext uri="{FF2B5EF4-FFF2-40B4-BE49-F238E27FC236}">
                <a16:creationId xmlns:a16="http://schemas.microsoft.com/office/drawing/2014/main" id="{D715E59E-35A2-975D-6693-9B38DE90D09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endParaRPr lang="de-DE" altLang="de-DE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OSM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loaded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AT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n7m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endParaRPr lang="de-DE" altLang="de-DE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latancy</a:t>
            </a:r>
            <a:endParaRPr lang="de-DE" altLang="de-DE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endParaRPr lang="de-DE" altLang="de-DE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something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altLang="de-DE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async</a:t>
            </a:r>
            <a:endParaRPr lang="de-DE" altLang="de-DE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3" name="Grafik 4" descr="Ein Bild, das Hauskatze, Katze, Katzen, Kleine bis mittelgroße Katzen enthält.&#10;&#10;KI-generierte Inhalte können fehlerhaft sein.">
            <a:extLst>
              <a:ext uri="{FF2B5EF4-FFF2-40B4-BE49-F238E27FC236}">
                <a16:creationId xmlns:a16="http://schemas.microsoft.com/office/drawing/2014/main" id="{A8C6F132-18EF-80FA-3AC8-9CB2615D5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731838"/>
            <a:ext cx="3789363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954EE-0275-E886-FEAC-0CF57B24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 eaLnBrk="1" fontAlgn="auto" hangingPunct="1">
              <a:buClr>
                <a:schemeClr val="dk1"/>
              </a:buClr>
              <a:buFont typeface="Arial"/>
              <a:buNone/>
              <a:defRPr/>
            </a:pPr>
            <a:r>
              <a:rPr lang="de-DE" sz="2800" dirty="0">
                <a:solidFill>
                  <a:schemeClr val="dk1"/>
                </a:solidFill>
                <a:sym typeface="Arial"/>
              </a:rPr>
              <a:t>N7M</a:t>
            </a:r>
          </a:p>
        </p:txBody>
      </p:sp>
      <p:sp>
        <p:nvSpPr>
          <p:cNvPr id="31746" name="Textplatzhalter 2">
            <a:extLst>
              <a:ext uri="{FF2B5EF4-FFF2-40B4-BE49-F238E27FC236}">
                <a16:creationId xmlns:a16="http://schemas.microsoft.com/office/drawing/2014/main" id="{7D87193C-1935-8DD7-0F62-C5DE61848A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endParaRPr lang="de-DE" altLang="de-DE" sz="180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747" name="Grafik 3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276CB0DD-A977-5FF8-D523-3A9C98E15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-4381500"/>
            <a:ext cx="2768600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Grafik 5" descr="Ein Bild, das Text, Screenshot, Software, Diagramm enthält.&#10;&#10;KI-generierte Inhalte können fehlerhaft sein.">
            <a:extLst>
              <a:ext uri="{FF2B5EF4-FFF2-40B4-BE49-F238E27FC236}">
                <a16:creationId xmlns:a16="http://schemas.microsoft.com/office/drawing/2014/main" id="{4541260F-AEDF-FB94-BBA9-9BC657D4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4100" y="1017588"/>
            <a:ext cx="4203700" cy="342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Grafik 7" descr="Ein Bild, das Lupe enthält.&#10;&#10;KI-generierte Inhalte können fehlerhaft sein.">
            <a:extLst>
              <a:ext uri="{FF2B5EF4-FFF2-40B4-BE49-F238E27FC236}">
                <a16:creationId xmlns:a16="http://schemas.microsoft.com/office/drawing/2014/main" id="{33F12AE9-19AE-C6F3-11F2-ED10C4326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1125" y="222250"/>
            <a:ext cx="2405063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Grafik 8" descr="Ein Bild, das Text, Diagramm, Schrift, Zahl enthält.&#10;&#10;KI-generierte Inhalte können fehlerhaft sein.">
            <a:extLst>
              <a:ext uri="{FF2B5EF4-FFF2-40B4-BE49-F238E27FC236}">
                <a16:creationId xmlns:a16="http://schemas.microsoft.com/office/drawing/2014/main" id="{6A1961FD-6256-CA08-875F-BD03B4E01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888" y="1017588"/>
            <a:ext cx="2743200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BFCA6-1525-9CF2-782E-BD3A6663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59E4EB-9080-4926-23AF-DB33CC912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network </a:t>
            </a:r>
            <a:r>
              <a:rPr lang="de-DE" dirty="0" err="1"/>
              <a:t>latency</a:t>
            </a:r>
            <a:endParaRPr lang="de-DE" dirty="0"/>
          </a:p>
          <a:p>
            <a:r>
              <a:rPr lang="de-DE" dirty="0" err="1"/>
              <a:t>async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;)</a:t>
            </a:r>
          </a:p>
        </p:txBody>
      </p:sp>
      <p:pic>
        <p:nvPicPr>
          <p:cNvPr id="5" name="Grafik 4" descr="Ein Bild, das Menschliches Gesicht, Person, Kleidung, Mann enthält.&#10;&#10;KI-generierte Inhalte können fehlerhaft sein.">
            <a:extLst>
              <a:ext uri="{FF2B5EF4-FFF2-40B4-BE49-F238E27FC236}">
                <a16:creationId xmlns:a16="http://schemas.microsoft.com/office/drawing/2014/main" id="{33C21BAE-0249-C710-44BC-3621D5E1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992" y="1017725"/>
            <a:ext cx="4394308" cy="30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18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2B6C7-985A-646F-DEF2-C023D150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 eaLnBrk="1" fontAlgn="auto" hangingPunct="1">
              <a:buClr>
                <a:schemeClr val="dk1"/>
              </a:buClr>
              <a:buFont typeface="Arial"/>
              <a:buNone/>
              <a:defRPr/>
            </a:pPr>
            <a:r>
              <a:rPr lang="de-DE" sz="2800" dirty="0">
                <a:solidFill>
                  <a:schemeClr val="dk1"/>
                </a:solidFill>
                <a:sym typeface="Arial"/>
              </a:rPr>
              <a:t>Can </a:t>
            </a:r>
            <a:r>
              <a:rPr lang="de-DE" sz="2800" dirty="0" err="1">
                <a:solidFill>
                  <a:schemeClr val="dk1"/>
                </a:solidFill>
                <a:sym typeface="Arial"/>
              </a:rPr>
              <a:t>we</a:t>
            </a:r>
            <a:r>
              <a:rPr lang="de-DE" sz="2800" dirty="0">
                <a:solidFill>
                  <a:schemeClr val="dk1"/>
                </a:solidFill>
                <a:sym typeface="Arial"/>
              </a:rPr>
              <a:t> do </a:t>
            </a:r>
            <a:r>
              <a:rPr lang="de-DE" sz="2800" dirty="0" err="1">
                <a:solidFill>
                  <a:schemeClr val="dk1"/>
                </a:solidFill>
                <a:sym typeface="Arial"/>
              </a:rPr>
              <a:t>better</a:t>
            </a:r>
            <a:r>
              <a:rPr lang="de-DE" sz="2800" dirty="0">
                <a:solidFill>
                  <a:schemeClr val="dk1"/>
                </a:solidFill>
                <a:sym typeface="Arial"/>
              </a:rPr>
              <a:t>?</a:t>
            </a:r>
          </a:p>
        </p:txBody>
      </p:sp>
      <p:sp>
        <p:nvSpPr>
          <p:cNvPr id="34818" name="Textplatzhalter 2">
            <a:extLst>
              <a:ext uri="{FF2B5EF4-FFF2-40B4-BE49-F238E27FC236}">
                <a16:creationId xmlns:a16="http://schemas.microsoft.com/office/drawing/2014/main" id="{08B4ABBC-FB6C-6436-7E2F-279922973B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OSM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also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</a:t>
            </a: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Dumps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4820" name="Grafik 6">
            <a:extLst>
              <a:ext uri="{FF2B5EF4-FFF2-40B4-BE49-F238E27FC236}">
                <a16:creationId xmlns:a16="http://schemas.microsoft.com/office/drawing/2014/main" id="{E88B1550-CEA4-E467-863F-B772EE5C6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150" y="3125788"/>
            <a:ext cx="19321463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fik 3" descr="Ein Bild, das Tex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62A130C1-1704-ED0A-FC81-72BADF0BD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207420"/>
            <a:ext cx="2911472" cy="7278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el 1">
            <a:extLst>
              <a:ext uri="{FF2B5EF4-FFF2-40B4-BE49-F238E27FC236}">
                <a16:creationId xmlns:a16="http://schemas.microsoft.com/office/drawing/2014/main" id="{9956CCBB-8C74-22A7-8DA7-F1804D425A2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65113" y="1233488"/>
            <a:ext cx="4044950" cy="14827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1848A0"/>
              </a:buClr>
            </a:pPr>
            <a:r>
              <a:rPr lang="de-DE" altLang="de-DE">
                <a:solidFill>
                  <a:srgbClr val="1848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1266" name="Untertitel 2">
            <a:extLst>
              <a:ext uri="{FF2B5EF4-FFF2-40B4-BE49-F238E27FC236}">
                <a16:creationId xmlns:a16="http://schemas.microsoft.com/office/drawing/2014/main" id="{3BFAC59D-B248-62A1-D422-AE75677B0994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265113" y="2803525"/>
            <a:ext cx="4044950" cy="1235075"/>
          </a:xfrm>
        </p:spPr>
        <p:txBody>
          <a:bodyPr/>
          <a:lstStyle/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endParaRPr lang="de-DE" altLang="de-DE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Textplatzhalter 3">
            <a:extLst>
              <a:ext uri="{FF2B5EF4-FFF2-40B4-BE49-F238E27FC236}">
                <a16:creationId xmlns:a16="http://schemas.microsoft.com/office/drawing/2014/main" id="{D20DDEB8-B8A4-A9D2-D3E6-14D02B5210F1}"/>
              </a:ext>
            </a:extLst>
          </p:cNvPr>
          <p:cNvSpPr txBox="1">
            <a:spLocks noGrp="1" noChangeArrowheads="1"/>
          </p:cNvSpPr>
          <p:nvPr>
            <p:ph type="body" idx="2"/>
          </p:nvPr>
        </p:nvSpPr>
        <p:spPr>
          <a:xfrm>
            <a:off x="4938713" y="723900"/>
            <a:ext cx="3838575" cy="36957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32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de-DE" altLang="de-DE" sz="32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32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Bulletin Board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32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Geoengine</a:t>
            </a:r>
            <a:endParaRPr lang="de-DE" altLang="de-DE" sz="32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32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OSM Integration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17035-AA55-B745-0046-D97F07DA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 eaLnBrk="1" fontAlgn="auto" hangingPunct="1">
              <a:buClr>
                <a:schemeClr val="dk1"/>
              </a:buClr>
              <a:buFont typeface="Arial"/>
              <a:buNone/>
              <a:defRPr/>
            </a:pPr>
            <a:r>
              <a:rPr lang="de-DE" sz="2800" dirty="0" err="1">
                <a:solidFill>
                  <a:schemeClr val="dk1"/>
                </a:solidFill>
                <a:sym typeface="Arial"/>
              </a:rPr>
              <a:t>Qotcha</a:t>
            </a:r>
            <a:endParaRPr lang="de-DE" sz="28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37890" name="Textplatzhalter 2">
            <a:extLst>
              <a:ext uri="{FF2B5EF4-FFF2-40B4-BE49-F238E27FC236}">
                <a16:creationId xmlns:a16="http://schemas.microsoft.com/office/drawing/2014/main" id="{41B005F3-CE19-F14E-53DF-10BA63541E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 sz="180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Shapes müssen reduziert werden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shapes get reduced individually it looks terrible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r>
              <a:rPr lang="de-DE" altLang="de-DE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heuristics to reduce size but keep common boarders aligned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endParaRPr lang="de-DE" altLang="de-DE" sz="180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891" name="Grafik 4" descr="Ein Bild, das Karte, Entwurf, Diagramm enthält.&#10;&#10;KI-generierte Inhalte können fehlerhaft sein.">
            <a:extLst>
              <a:ext uri="{FF2B5EF4-FFF2-40B4-BE49-F238E27FC236}">
                <a16:creationId xmlns:a16="http://schemas.microsoft.com/office/drawing/2014/main" id="{7931BE43-D8C4-1DF6-3CC9-2968C1B43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150" y="2343150"/>
            <a:ext cx="403225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Grafik 6" descr="Ein Bild, das weiß, Karte enthält.&#10;&#10;KI-generierte Inhalte können fehlerhaft sein.">
            <a:extLst>
              <a:ext uri="{FF2B5EF4-FFF2-40B4-BE49-F238E27FC236}">
                <a16:creationId xmlns:a16="http://schemas.microsoft.com/office/drawing/2014/main" id="{47654FE9-2437-9629-36B6-DCBEEA85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4955" y="2200079"/>
            <a:ext cx="3489120" cy="224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B4D73-A117-8C75-7CE6-B3561A63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Gotcha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136598-F0C9-8E3C-DFDA-A8A3F3ADA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Polygons &amp; Multipolygons</a:t>
            </a:r>
          </a:p>
          <a:p>
            <a:pPr lvl="1"/>
            <a:r>
              <a:rPr lang="de-DE" dirty="0"/>
              <a:t>Always </a:t>
            </a:r>
            <a:r>
              <a:rPr lang="de-DE" dirty="0" err="1"/>
              <a:t>take</a:t>
            </a:r>
            <a:r>
              <a:rPr lang="de-DE" dirty="0"/>
              <a:t> Multipolygons</a:t>
            </a:r>
          </a:p>
        </p:txBody>
      </p:sp>
      <p:pic>
        <p:nvPicPr>
          <p:cNvPr id="5" name="Grafik 4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E4279F41-D5E6-D062-6C7E-0EEF2DFD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005" y="1955456"/>
            <a:ext cx="3715569" cy="29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67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B15072-4F92-AA8F-6DF5-55434F59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Outlook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381BB8-942D-9035-0420-142E5D615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dk1"/>
                </a:solidFill>
              </a:rPr>
              <a:t>AI -&gt; </a:t>
            </a:r>
            <a:r>
              <a:rPr lang="de-DE" dirty="0" err="1">
                <a:solidFill>
                  <a:schemeClr val="dk1"/>
                </a:solidFill>
              </a:rPr>
              <a:t>Promt</a:t>
            </a:r>
            <a:r>
              <a:rPr lang="de-DE" dirty="0">
                <a:solidFill>
                  <a:schemeClr val="dk1"/>
                </a:solidFill>
              </a:rPr>
              <a:t> </a:t>
            </a:r>
            <a:r>
              <a:rPr lang="de-DE" dirty="0" err="1">
                <a:solidFill>
                  <a:schemeClr val="dk1"/>
                </a:solidFill>
              </a:rPr>
              <a:t>to</a:t>
            </a:r>
            <a:r>
              <a:rPr lang="de-DE" dirty="0">
                <a:solidFill>
                  <a:schemeClr val="dk1"/>
                </a:solidFill>
              </a:rPr>
              <a:t> </a:t>
            </a:r>
            <a:r>
              <a:rPr lang="de-DE" dirty="0" err="1">
                <a:solidFill>
                  <a:schemeClr val="dk1"/>
                </a:solidFill>
              </a:rPr>
              <a:t>query</a:t>
            </a:r>
            <a:endParaRPr lang="de-DE" dirty="0">
              <a:solidFill>
                <a:schemeClr val="dk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096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D98D1D-B9FA-5049-39A2-17A8DADD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Questions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F1CC8-09E0-D903-F959-113DBAEE7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Nikolaus Weingartmair (</a:t>
            </a:r>
            <a:r>
              <a:rPr lang="de-DE" dirty="0" err="1"/>
              <a:t>linkedin</a:t>
            </a:r>
            <a:r>
              <a:rPr lang="de-DE" dirty="0"/>
              <a:t>)</a:t>
            </a:r>
          </a:p>
          <a:p>
            <a:r>
              <a:rPr lang="de-DE" dirty="0"/>
              <a:t>weinni2000 (</a:t>
            </a:r>
            <a:r>
              <a:rPr lang="de-DE" dirty="0" err="1"/>
              <a:t>gmail</a:t>
            </a:r>
            <a:r>
              <a:rPr lang="de-DE" dirty="0"/>
              <a:t>, </a:t>
            </a:r>
            <a:r>
              <a:rPr lang="de-DE" dirty="0" err="1"/>
              <a:t>github</a:t>
            </a:r>
            <a:r>
              <a:rPr lang="de-DE" dirty="0"/>
              <a:t>)</a:t>
            </a:r>
          </a:p>
        </p:txBody>
      </p:sp>
      <p:pic>
        <p:nvPicPr>
          <p:cNvPr id="5" name="Grafik 4" descr="Ein Bild, das Muster, nähen, monochrom enthält.&#10;&#10;KI-generierte Inhalte können fehlerhaft sein.">
            <a:extLst>
              <a:ext uri="{FF2B5EF4-FFF2-40B4-BE49-F238E27FC236}">
                <a16:creationId xmlns:a16="http://schemas.microsoft.com/office/drawing/2014/main" id="{0B682E28-B1D6-7EB2-F3EC-88F02A2B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076" y="828675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19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602450" y="230575"/>
            <a:ext cx="5939100" cy="572700"/>
          </a:xfrm>
          <a:prstGeom prst="rect">
            <a:avLst/>
          </a:prstGeom>
          <a:solidFill>
            <a:srgbClr val="FDE0D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20" b="1"/>
              <a:t>Thank you to our Event Sponsors</a:t>
            </a:r>
            <a:endParaRPr sz="2820" b="1"/>
          </a:p>
        </p:txBody>
      </p:sp>
      <p:pic>
        <p:nvPicPr>
          <p:cNvPr id="74" name="Google Shape;74;p17" title="c2c ful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598" y="2239875"/>
            <a:ext cx="4389601" cy="9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/>
          <p:nvPr/>
        </p:nvSpPr>
        <p:spPr>
          <a:xfrm>
            <a:off x="7195600" y="4327650"/>
            <a:ext cx="1922700" cy="78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CAE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17" title="Untitled design (9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475" y="1192337"/>
            <a:ext cx="5167037" cy="65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 title="OCA Days 2025 Talk  Template (5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0050" y="3663575"/>
            <a:ext cx="3723900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>
            <a:extLst>
              <a:ext uri="{FF2B5EF4-FFF2-40B4-BE49-F238E27FC236}">
                <a16:creationId xmlns:a16="http://schemas.microsoft.com/office/drawing/2014/main" id="{EFBD079F-594F-FBE7-D9A9-F657A23C8B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 eaLnBrk="1" fontAlgn="auto" hangingPunct="1">
              <a:buClr>
                <a:schemeClr val="dk1"/>
              </a:buClr>
              <a:buFont typeface="Arial"/>
              <a:buNone/>
              <a:defRPr/>
            </a:pPr>
            <a:r>
              <a:rPr lang="de-DE" sz="2800" dirty="0">
                <a:solidFill>
                  <a:schemeClr val="dk1"/>
                </a:solidFill>
                <a:sym typeface="Arial"/>
              </a:rPr>
              <a:t>About </a:t>
            </a:r>
            <a:r>
              <a:rPr lang="de-DE" sz="2800" dirty="0" err="1">
                <a:solidFill>
                  <a:schemeClr val="dk1"/>
                </a:solidFill>
                <a:sym typeface="Arial"/>
              </a:rPr>
              <a:t>myself</a:t>
            </a:r>
            <a:endParaRPr sz="28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72" name="Google Shape;72;p17">
            <a:extLst>
              <a:ext uri="{FF2B5EF4-FFF2-40B4-BE49-F238E27FC236}">
                <a16:creationId xmlns:a16="http://schemas.microsoft.com/office/drawing/2014/main" id="{3EC54B07-5F4A-B942-D315-C7147C360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137777"/>
            <a:ext cx="8521700" cy="3416300"/>
          </a:xfrm>
        </p:spPr>
        <p:txBody>
          <a:bodyPr>
            <a:normAutofit lnSpcReduction="10000"/>
          </a:bodyPr>
          <a:lstStyle/>
          <a:p>
            <a:pPr marL="0" indent="0" eaLnBrk="1" fontAlgn="auto" hangingPunct="1">
              <a:lnSpc>
                <a:spcPct val="115000"/>
              </a:lnSpc>
              <a:spcAft>
                <a:spcPts val="1200"/>
              </a:spcAft>
              <a:buClr>
                <a:schemeClr val="dk2"/>
              </a:buClr>
              <a:buFont typeface="Arial"/>
              <a:buNone/>
              <a:defRPr/>
            </a:pPr>
            <a:r>
              <a:rPr lang="de-DE" sz="1800" dirty="0">
                <a:solidFill>
                  <a:schemeClr val="dk2"/>
                </a:solidFill>
                <a:sym typeface="Arial"/>
              </a:rPr>
              <a:t>Nikolaus Weingartmair</a:t>
            </a:r>
          </a:p>
          <a:p>
            <a:pPr marL="0" indent="0" eaLnBrk="1" fontAlgn="auto" hangingPunct="1">
              <a:lnSpc>
                <a:spcPct val="115000"/>
              </a:lnSpc>
              <a:spcAft>
                <a:spcPts val="1200"/>
              </a:spcAft>
              <a:buClr>
                <a:schemeClr val="dk2"/>
              </a:buClr>
              <a:buFont typeface="Arial"/>
              <a:buNone/>
              <a:defRPr/>
            </a:pPr>
            <a:r>
              <a:rPr lang="de-DE" sz="1800" dirty="0">
                <a:solidFill>
                  <a:schemeClr val="dk2"/>
                </a:solidFill>
                <a:sym typeface="Arial"/>
              </a:rPr>
              <a:t>ERP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for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more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than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10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years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</a:t>
            </a:r>
            <a:r>
              <a:rPr lang="de-DE" dirty="0"/>
              <a:t>(5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developer</a:t>
            </a:r>
            <a:r>
              <a:rPr lang="de-DE" dirty="0"/>
              <a:t>)</a:t>
            </a:r>
            <a:endParaRPr lang="de-DE" sz="1800" dirty="0">
              <a:solidFill>
                <a:schemeClr val="dk2"/>
              </a:solidFill>
              <a:sym typeface="Arial"/>
            </a:endParaRPr>
          </a:p>
          <a:p>
            <a:pPr marL="0" indent="0" eaLnBrk="1" fontAlgn="auto" hangingPunct="1">
              <a:lnSpc>
                <a:spcPct val="115000"/>
              </a:lnSpc>
              <a:spcAft>
                <a:spcPts val="1200"/>
              </a:spcAft>
              <a:buClr>
                <a:schemeClr val="dk2"/>
              </a:buClr>
              <a:buFont typeface="Arial"/>
              <a:buNone/>
              <a:defRPr/>
            </a:pPr>
            <a:r>
              <a:rPr lang="de-DE" sz="1800" dirty="0" err="1">
                <a:solidFill>
                  <a:schemeClr val="dk2"/>
                </a:solidFill>
                <a:sym typeface="Arial"/>
              </a:rPr>
              <a:t>Developing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in Odoo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since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v14,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collaborating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with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OCA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since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then</a:t>
            </a:r>
            <a:endParaRPr lang="de-DE" sz="1800" dirty="0">
              <a:solidFill>
                <a:schemeClr val="dk2"/>
              </a:solidFill>
              <a:sym typeface="Arial"/>
            </a:endParaRPr>
          </a:p>
          <a:p>
            <a:pPr marL="0" indent="0" eaLnBrk="1" fontAlgn="auto" hangingPunct="1">
              <a:lnSpc>
                <a:spcPct val="115000"/>
              </a:lnSpc>
              <a:spcAft>
                <a:spcPts val="1200"/>
              </a:spcAft>
              <a:buClr>
                <a:schemeClr val="dk2"/>
              </a:buClr>
              <a:buFont typeface="Arial"/>
              <a:buNone/>
              <a:defRPr/>
            </a:pPr>
            <a:r>
              <a:rPr lang="de-DE" sz="1800" dirty="0" err="1">
                <a:solidFill>
                  <a:schemeClr val="dk2"/>
                </a:solidFill>
                <a:sym typeface="Arial"/>
              </a:rPr>
              <a:t>Freelancing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Focus: Accounting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localization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topics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mainly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for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 Austria/DACH. RZL Interfaces (Account Software) and Fulfillment </a:t>
            </a:r>
            <a:r>
              <a:rPr lang="de-DE" sz="1800" dirty="0" err="1">
                <a:solidFill>
                  <a:schemeClr val="dk2"/>
                </a:solidFill>
                <a:sym typeface="Arial"/>
              </a:rPr>
              <a:t>Integrations</a:t>
            </a:r>
            <a:r>
              <a:rPr lang="de-DE" sz="1800" dirty="0">
                <a:solidFill>
                  <a:schemeClr val="dk2"/>
                </a:solidFill>
                <a:sym typeface="Arial"/>
              </a:rPr>
              <a:t>. </a:t>
            </a:r>
          </a:p>
          <a:p>
            <a:pPr marL="0" indent="0" eaLnBrk="1" fontAlgn="auto" hangingPunct="1">
              <a:lnSpc>
                <a:spcPct val="115000"/>
              </a:lnSpc>
              <a:spcAft>
                <a:spcPts val="1200"/>
              </a:spcAft>
              <a:buClr>
                <a:schemeClr val="dk2"/>
              </a:buClr>
              <a:buFont typeface="Arial"/>
              <a:buNone/>
              <a:defRPr/>
            </a:pPr>
            <a:r>
              <a:rPr lang="de-DE" dirty="0"/>
              <a:t>Start Up Schwarzes Brett -&gt; Regional Event Search </a:t>
            </a:r>
            <a:r>
              <a:rPr lang="de-DE" dirty="0" err="1"/>
              <a:t>for</a:t>
            </a:r>
            <a:r>
              <a:rPr lang="de-DE" dirty="0"/>
              <a:t> Austria</a:t>
            </a:r>
            <a:br>
              <a:rPr lang="de-DE" sz="1800" dirty="0">
                <a:solidFill>
                  <a:schemeClr val="dk2"/>
                </a:solidFill>
                <a:sym typeface="Arial"/>
              </a:rPr>
            </a:br>
            <a:br>
              <a:rPr lang="de-DE" dirty="0"/>
            </a:br>
            <a:r>
              <a:rPr lang="de-DE" dirty="0"/>
              <a:t>@weinni2000 (</a:t>
            </a:r>
            <a:r>
              <a:rPr lang="de-DE" dirty="0" err="1"/>
              <a:t>Linkedin</a:t>
            </a:r>
            <a:r>
              <a:rPr lang="de-DE" dirty="0"/>
              <a:t>, </a:t>
            </a:r>
            <a:r>
              <a:rPr lang="de-DE" dirty="0" err="1"/>
              <a:t>Github</a:t>
            </a:r>
            <a:r>
              <a:rPr lang="de-DE" dirty="0"/>
              <a:t>, X, Gmail)</a:t>
            </a:r>
            <a:endParaRPr lang="de-DE" sz="1800" dirty="0">
              <a:solidFill>
                <a:schemeClr val="dk2"/>
              </a:solidFill>
              <a:sym typeface="Arial"/>
            </a:endParaRPr>
          </a:p>
          <a:p>
            <a:pPr marL="0" indent="0" eaLnBrk="1" fontAlgn="auto" hangingPunct="1">
              <a:lnSpc>
                <a:spcPct val="115000"/>
              </a:lnSpc>
              <a:spcAft>
                <a:spcPts val="1200"/>
              </a:spcAft>
              <a:buClr>
                <a:schemeClr val="dk2"/>
              </a:buClr>
              <a:buFont typeface="Arial"/>
              <a:buNone/>
              <a:defRPr/>
            </a:pPr>
            <a:endParaRPr sz="1800" dirty="0">
              <a:solidFill>
                <a:schemeClr val="dk2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C6DF4-7452-B313-BD1C-E15A1259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Flyers</a:t>
            </a:r>
          </a:p>
        </p:txBody>
      </p:sp>
      <p:pic>
        <p:nvPicPr>
          <p:cNvPr id="4" name="Grafik 3" descr="Ein Bild, das Kreis, Diagramm, Karte, Reihe enthält.&#10;&#10;KI-generierte Inhalte können fehlerhaft sein.">
            <a:extLst>
              <a:ext uri="{FF2B5EF4-FFF2-40B4-BE49-F238E27FC236}">
                <a16:creationId xmlns:a16="http://schemas.microsoft.com/office/drawing/2014/main" id="{CFA64945-8B77-6ED9-F82E-7B8A8E011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035" y="1023051"/>
            <a:ext cx="3404872" cy="3755510"/>
          </a:xfrm>
          <a:prstGeom prst="rect">
            <a:avLst/>
          </a:prstGeom>
        </p:spPr>
      </p:pic>
      <p:pic>
        <p:nvPicPr>
          <p:cNvPr id="12" name="Grafik 11" descr="Ein Bild, das Text, Karte Menü, Fastfood, Hühnerfleisch enthält.&#10;&#10;KI-generierte Inhalte können fehlerhaft sein.">
            <a:extLst>
              <a:ext uri="{FF2B5EF4-FFF2-40B4-BE49-F238E27FC236}">
                <a16:creationId xmlns:a16="http://schemas.microsoft.com/office/drawing/2014/main" id="{392271ED-86A6-437D-D0B1-DFB3CEBB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07" y="2571750"/>
            <a:ext cx="3208699" cy="1804893"/>
          </a:xfrm>
          <a:prstGeom prst="rect">
            <a:avLst/>
          </a:prstGeom>
        </p:spPr>
      </p:pic>
      <p:pic>
        <p:nvPicPr>
          <p:cNvPr id="8" name="Grafik 7" descr="Ein Bild, das Text, Visitenkarte, Gemüse, Poster enthält.&#10;&#10;KI-generierte Inhalte können fehlerhaft sein.">
            <a:extLst>
              <a:ext uri="{FF2B5EF4-FFF2-40B4-BE49-F238E27FC236}">
                <a16:creationId xmlns:a16="http://schemas.microsoft.com/office/drawing/2014/main" id="{25CFD0DA-E882-216F-3C8D-1FAACFAB4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000" y="1911039"/>
            <a:ext cx="2332604" cy="323246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44A1E93-FCBA-D4AE-8B46-D7B72B8F8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3769" y="1006878"/>
            <a:ext cx="1797669" cy="179766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F81469D-1B88-F737-6C5C-77CBB6E46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8638" y="1455459"/>
            <a:ext cx="1797669" cy="17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3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5573BB-2AB3-AA79-1973-FD23E3037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Industry </a:t>
            </a:r>
            <a:r>
              <a:rPr lang="de-DE" dirty="0" err="1"/>
              <a:t>has</a:t>
            </a:r>
            <a:r>
              <a:rPr lang="de-DE" dirty="0"/>
              <a:t> 3 </a:t>
            </a:r>
            <a:r>
              <a:rPr lang="de-DE" dirty="0" err="1"/>
              <a:t>problems</a:t>
            </a:r>
            <a:endParaRPr lang="de-DE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4A2187E2-E6FE-0939-8230-9EDD6BDEE53F}"/>
              </a:ext>
            </a:extLst>
          </p:cNvPr>
          <p:cNvSpPr txBox="1">
            <a:spLocks noChangeArrowheads="1"/>
          </p:cNvSpPr>
          <p:nvPr/>
        </p:nvSpPr>
        <p:spPr>
          <a:xfrm>
            <a:off x="163666" y="2195484"/>
            <a:ext cx="7564489" cy="221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Interface: Easy Search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dummest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imagenable End User</a:t>
            </a:r>
          </a:p>
          <a:p>
            <a:pPr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SEO: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</a:pP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Datasources</a:t>
            </a: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vendors</a:t>
            </a: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</a:pP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Tourism</a:t>
            </a: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de-DE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</a:pPr>
            <a:r>
              <a:rPr lang="de-DE" altLang="de-DE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Sources</a:t>
            </a:r>
          </a:p>
          <a:p>
            <a:pPr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</a:pP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</a:pP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  <a:buFont typeface="Arial" panose="020B0604020202020204" pitchFamily="34" charset="0"/>
              <a:buChar char="•"/>
            </a:pP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595959"/>
              </a:buClr>
            </a:pP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4EE5E8-6758-52D0-822A-7801A5D90148}"/>
              </a:ext>
            </a:extLst>
          </p:cNvPr>
          <p:cNvSpPr txBox="1"/>
          <p:nvPr/>
        </p:nvSpPr>
        <p:spPr>
          <a:xfrm>
            <a:off x="1088711" y="1314217"/>
            <a:ext cx="4742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Search, Search, Search</a:t>
            </a:r>
          </a:p>
        </p:txBody>
      </p:sp>
    </p:spTree>
    <p:extLst>
      <p:ext uri="{BB962C8B-B14F-4D97-AF65-F5344CB8AC3E}">
        <p14:creationId xmlns:p14="http://schemas.microsoft.com/office/powerpoint/2010/main" val="189942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>
            <a:extLst>
              <a:ext uri="{FF2B5EF4-FFF2-40B4-BE49-F238E27FC236}">
                <a16:creationId xmlns:a16="http://schemas.microsoft.com/office/drawing/2014/main" id="{43D43451-13F0-CEEC-671A-7D8E55987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</p:spPr>
        <p:txBody>
          <a:bodyPr>
            <a:normAutofit fontScale="90000"/>
          </a:bodyPr>
          <a:lstStyle/>
          <a:p>
            <a:pPr eaLnBrk="1" fontAlgn="auto" hangingPunct="1">
              <a:buClr>
                <a:schemeClr val="dk1"/>
              </a:buClr>
              <a:buFont typeface="Arial"/>
              <a:buNone/>
              <a:defRPr/>
            </a:pPr>
            <a:r>
              <a:rPr lang="de-AT" sz="2800" dirty="0" err="1">
                <a:solidFill>
                  <a:schemeClr val="dk1"/>
                </a:solidFill>
                <a:sym typeface="Arial"/>
              </a:rPr>
              <a:t>How</a:t>
            </a:r>
            <a:r>
              <a:rPr lang="de-AT" sz="2800" dirty="0">
                <a:solidFill>
                  <a:schemeClr val="dk1"/>
                </a:solidFill>
                <a:sym typeface="Arial"/>
              </a:rPr>
              <a:t> not </a:t>
            </a:r>
            <a:r>
              <a:rPr lang="de-AT" sz="2800" dirty="0" err="1">
                <a:solidFill>
                  <a:schemeClr val="dk1"/>
                </a:solidFill>
                <a:sym typeface="Arial"/>
              </a:rPr>
              <a:t>to</a:t>
            </a:r>
            <a:r>
              <a:rPr lang="de-AT" sz="2800" dirty="0">
                <a:solidFill>
                  <a:schemeClr val="dk1"/>
                </a:solidFill>
                <a:sym typeface="Arial"/>
              </a:rPr>
              <a:t> do </a:t>
            </a:r>
            <a:r>
              <a:rPr lang="de-AT" sz="2800" dirty="0" err="1">
                <a:solidFill>
                  <a:schemeClr val="dk1"/>
                </a:solidFill>
                <a:sym typeface="Arial"/>
              </a:rPr>
              <a:t>it</a:t>
            </a:r>
            <a:endParaRPr sz="28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1506" name="Google Shape;84;p19">
            <a:extLst>
              <a:ext uri="{FF2B5EF4-FFF2-40B4-BE49-F238E27FC236}">
                <a16:creationId xmlns:a16="http://schemas.microsoft.com/office/drawing/2014/main" id="{7468D005-D50C-14F7-D554-4031CC7FE79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152525"/>
            <a:ext cx="8521700" cy="3416300"/>
          </a:xfrm>
        </p:spPr>
        <p:txBody>
          <a:bodyPr/>
          <a:lstStyle/>
          <a:p>
            <a:pPr marL="0" indent="0" eaLnBrk="1" hangingPunct="1">
              <a:lnSpc>
                <a:spcPct val="115000"/>
              </a:lnSpc>
              <a:spcBef>
                <a:spcPct val="0"/>
              </a:spcBef>
              <a:spcAft>
                <a:spcPts val="12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de-DE" altLang="de-DE" sz="18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 descr="Ein Bild, das Text, Screenshot, Handy, Gerät enthält.&#10;&#10;KI-generierte Inhalte können fehlerhaft sein.">
            <a:extLst>
              <a:ext uri="{FF2B5EF4-FFF2-40B4-BE49-F238E27FC236}">
                <a16:creationId xmlns:a16="http://schemas.microsoft.com/office/drawing/2014/main" id="{4327CE12-7B04-D514-AF24-DF3C7D86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214780"/>
            <a:ext cx="2030683" cy="3502535"/>
          </a:xfrm>
          <a:prstGeom prst="rect">
            <a:avLst/>
          </a:prstGeom>
        </p:spPr>
      </p:pic>
      <p:pic>
        <p:nvPicPr>
          <p:cNvPr id="7" name="Grafik 6" descr="Ein Bild, das Schrift, Grafiken, Typografie enthält.&#10;&#10;KI-generierte Inhalte können fehlerhaft sein.">
            <a:extLst>
              <a:ext uri="{FF2B5EF4-FFF2-40B4-BE49-F238E27FC236}">
                <a16:creationId xmlns:a16="http://schemas.microsoft.com/office/drawing/2014/main" id="{82D7D9F4-694F-4A13-9DE6-906A94F83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28" y="4631080"/>
            <a:ext cx="2990676" cy="386250"/>
          </a:xfrm>
          <a:prstGeom prst="rect">
            <a:avLst/>
          </a:prstGeom>
        </p:spPr>
      </p:pic>
      <p:pic>
        <p:nvPicPr>
          <p:cNvPr id="11" name="Grafik 10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AFF9B638-5236-9FA8-879F-D78AC355D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477" y="3158637"/>
            <a:ext cx="3029842" cy="1086503"/>
          </a:xfrm>
          <a:prstGeom prst="rect">
            <a:avLst/>
          </a:prstGeom>
        </p:spPr>
      </p:pic>
      <p:pic>
        <p:nvPicPr>
          <p:cNvPr id="13" name="Grafik 12" descr="Ein Bild, das Schrift, Logo, Grafiken, Screenshot enthält.&#10;&#10;KI-generierte Inhalte können fehlerhaft sein.">
            <a:extLst>
              <a:ext uri="{FF2B5EF4-FFF2-40B4-BE49-F238E27FC236}">
                <a16:creationId xmlns:a16="http://schemas.microsoft.com/office/drawing/2014/main" id="{6ADC00A9-3BEF-E714-65F6-5F8A1AC90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862" y="4035749"/>
            <a:ext cx="2078914" cy="564204"/>
          </a:xfrm>
          <a:prstGeom prst="rect">
            <a:avLst/>
          </a:prstGeom>
        </p:spPr>
      </p:pic>
      <p:pic>
        <p:nvPicPr>
          <p:cNvPr id="4" name="Grafik 3" descr="Ein Bild, das Text, Quittung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6A39DBFB-BD81-481E-7F4A-F05F2922E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5217" y="-3377625"/>
            <a:ext cx="5952732" cy="3005883"/>
          </a:xfrm>
          <a:prstGeom prst="rect">
            <a:avLst/>
          </a:prstGeom>
        </p:spPr>
      </p:pic>
      <p:pic>
        <p:nvPicPr>
          <p:cNvPr id="8" name="Grafik 7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05505DC8-FB81-A40D-95BB-B75608608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7929" y="-989402"/>
            <a:ext cx="3029842" cy="648788"/>
          </a:xfrm>
          <a:prstGeom prst="rect">
            <a:avLst/>
          </a:prstGeom>
        </p:spPr>
      </p:pic>
      <p:pic>
        <p:nvPicPr>
          <p:cNvPr id="12" name="Grafik 11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249B32D-99E4-43A3-29E6-EEC3A501BD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806" y="186375"/>
            <a:ext cx="1874954" cy="3158637"/>
          </a:xfrm>
          <a:prstGeom prst="rect">
            <a:avLst/>
          </a:prstGeom>
        </p:spPr>
      </p:pic>
      <p:pic>
        <p:nvPicPr>
          <p:cNvPr id="15" name="Grafik 14" descr="Ein Bild, das Logo, Schrift, Grafiken, Symbol enthält.&#10;&#10;KI-generierte Inhalte können fehlerhaft sein.">
            <a:extLst>
              <a:ext uri="{FF2B5EF4-FFF2-40B4-BE49-F238E27FC236}">
                <a16:creationId xmlns:a16="http://schemas.microsoft.com/office/drawing/2014/main" id="{8CCE75A5-65D7-7BBF-8296-52AE14234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3850" y="2989412"/>
            <a:ext cx="2159000" cy="711200"/>
          </a:xfrm>
          <a:prstGeom prst="rect">
            <a:avLst/>
          </a:prstGeom>
        </p:spPr>
      </p:pic>
      <p:pic>
        <p:nvPicPr>
          <p:cNvPr id="16" name="Grafik 15" descr="Ein Bild, das Text, Screenshot, Software, Zahl enthält.&#10;&#10;KI-generierte Inhalte können fehlerhaft sein.">
            <a:extLst>
              <a:ext uri="{FF2B5EF4-FFF2-40B4-BE49-F238E27FC236}">
                <a16:creationId xmlns:a16="http://schemas.microsoft.com/office/drawing/2014/main" id="{1051FE37-8767-E21B-B6BE-C16F207439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0755" y="1214780"/>
            <a:ext cx="3542679" cy="1556130"/>
          </a:xfrm>
          <a:prstGeom prst="rect">
            <a:avLst/>
          </a:prstGeom>
        </p:spPr>
      </p:pic>
      <p:pic>
        <p:nvPicPr>
          <p:cNvPr id="18" name="Grafik 17" descr="Ein Bild, das Kreis, Grafiken, Schrift, Grafikdesign enthält.&#10;&#10;KI-generierte Inhalte können fehlerhaft sein.">
            <a:extLst>
              <a:ext uri="{FF2B5EF4-FFF2-40B4-BE49-F238E27FC236}">
                <a16:creationId xmlns:a16="http://schemas.microsoft.com/office/drawing/2014/main" id="{263F36AC-0D8A-35B0-A1C1-A335C06BF5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0171" y="2321491"/>
            <a:ext cx="2434696" cy="7696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AE03F-AF69-4073-64B1-25A8009E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boys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B797978B-6218-9DAE-50B8-1BDE5258F63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903C942-82CF-F20B-954D-1FBFCF71807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Ein Bild, das Text, Webseite, Software, Schrift enthält.&#10;&#10;KI-generierte Inhalte können fehlerhaft sein.">
            <a:extLst>
              <a:ext uri="{FF2B5EF4-FFF2-40B4-BE49-F238E27FC236}">
                <a16:creationId xmlns:a16="http://schemas.microsoft.com/office/drawing/2014/main" id="{BD9B5E43-E170-8918-AF81-4E9AD6DF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09" y="2734950"/>
            <a:ext cx="4376138" cy="1840175"/>
          </a:xfrm>
          <a:prstGeom prst="rect">
            <a:avLst/>
          </a:prstGeom>
        </p:spPr>
      </p:pic>
      <p:pic>
        <p:nvPicPr>
          <p:cNvPr id="10" name="Grafik 9" descr="Ein Bild, das Text, Karte enthält.&#10;&#10;KI-generierte Inhalte können fehlerhaft sein.">
            <a:extLst>
              <a:ext uri="{FF2B5EF4-FFF2-40B4-BE49-F238E27FC236}">
                <a16:creationId xmlns:a16="http://schemas.microsoft.com/office/drawing/2014/main" id="{ECB0BF5C-94FF-73E9-4BD6-C6263796C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407" y="2932200"/>
            <a:ext cx="1944283" cy="1908933"/>
          </a:xfrm>
          <a:prstGeom prst="rect">
            <a:avLst/>
          </a:prstGeom>
        </p:spPr>
      </p:pic>
      <p:pic>
        <p:nvPicPr>
          <p:cNvPr id="12" name="Grafik 11" descr="Ein Bild, das Text, Multimedia, Gerät, Handy enthält.&#10;&#10;KI-generierte Inhalte können fehlerhaft sein.">
            <a:extLst>
              <a:ext uri="{FF2B5EF4-FFF2-40B4-BE49-F238E27FC236}">
                <a16:creationId xmlns:a16="http://schemas.microsoft.com/office/drawing/2014/main" id="{1CEDAF85-EEDA-2BA2-06B4-458C30EC1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27" y="1366408"/>
            <a:ext cx="4497720" cy="1250517"/>
          </a:xfrm>
          <a:prstGeom prst="rect">
            <a:avLst/>
          </a:prstGeom>
        </p:spPr>
      </p:pic>
      <p:pic>
        <p:nvPicPr>
          <p:cNvPr id="13" name="Grafik 12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4AFB922E-423F-EB18-53F6-138AEF681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420" y="1146218"/>
            <a:ext cx="2355553" cy="1653255"/>
          </a:xfrm>
          <a:prstGeom prst="rect">
            <a:avLst/>
          </a:prstGeom>
        </p:spPr>
      </p:pic>
      <p:pic>
        <p:nvPicPr>
          <p:cNvPr id="14" name="Grafik 13" descr="Ein Bild, das Schrift, Logo, Grafiken, Text enthält.&#10;&#10;KI-generierte Inhalte können fehlerhaft sein.">
            <a:extLst>
              <a:ext uri="{FF2B5EF4-FFF2-40B4-BE49-F238E27FC236}">
                <a16:creationId xmlns:a16="http://schemas.microsoft.com/office/drawing/2014/main" id="{D5D5D58D-EBA6-5FF1-6F4B-1270692E8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0010" y="2248625"/>
            <a:ext cx="1765300" cy="7366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BB11A57-D087-4510-B482-5B5C1F9CF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9925" y="2100531"/>
            <a:ext cx="508497" cy="6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7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E1F32-D5FB-20E1-BF5C-483D660D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Odoo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1071EB-681E-4A80-13B5-211CE2FE6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A24A08-4344-0837-AC0C-ACA7AA12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1" y="1171575"/>
            <a:ext cx="6769100" cy="3378200"/>
          </a:xfrm>
          <a:prstGeom prst="rect">
            <a:avLst/>
          </a:prstGeom>
        </p:spPr>
      </p:pic>
      <p:pic>
        <p:nvPicPr>
          <p:cNvPr id="6" name="Grafik 5" descr="Ein Bild, das draußen, Person, Kleidung, Himmel enthält.&#10;&#10;KI-generierte Inhalte können fehlerhaft sein.">
            <a:extLst>
              <a:ext uri="{FF2B5EF4-FFF2-40B4-BE49-F238E27FC236}">
                <a16:creationId xmlns:a16="http://schemas.microsoft.com/office/drawing/2014/main" id="{C307DD47-40B4-2363-2A9F-1B4596907C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79" t="1355" r="35443"/>
          <a:stretch>
            <a:fillRect/>
          </a:stretch>
        </p:blipFill>
        <p:spPr>
          <a:xfrm>
            <a:off x="6894081" y="123338"/>
            <a:ext cx="2249919" cy="38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392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848A0"/>
      </a:dk1>
      <a:lt1>
        <a:srgbClr val="FFFFFF"/>
      </a:lt1>
      <a:dk2>
        <a:srgbClr val="595959"/>
      </a:dk2>
      <a:lt2>
        <a:srgbClr val="CAE0FF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</Words>
  <Application>Microsoft Macintosh PowerPoint</Application>
  <PresentationFormat>Bildschirmpräsentation (16:9)</PresentationFormat>
  <Paragraphs>136</Paragraphs>
  <Slides>34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Ubuntu Medium</vt:lpstr>
      <vt:lpstr>Montserrat</vt:lpstr>
      <vt:lpstr>Bebas Neue</vt:lpstr>
      <vt:lpstr>Arial</vt:lpstr>
      <vt:lpstr>Ubuntu</vt:lpstr>
      <vt:lpstr>Simple Light</vt:lpstr>
      <vt:lpstr>PowerPoint-Präsentation</vt:lpstr>
      <vt:lpstr>Bulletin Board Geospatial &amp;  Open Streetmaps in Odoo </vt:lpstr>
      <vt:lpstr>Agenda</vt:lpstr>
      <vt:lpstr>About myself</vt:lpstr>
      <vt:lpstr>Flyers</vt:lpstr>
      <vt:lpstr>Industry has 3 problems</vt:lpstr>
      <vt:lpstr>How not to do it</vt:lpstr>
      <vt:lpstr>How the big boys are doing it</vt:lpstr>
      <vt:lpstr>Odoo</vt:lpstr>
      <vt:lpstr>Architecture</vt:lpstr>
      <vt:lpstr>Odoo</vt:lpstr>
      <vt:lpstr>OCA Odoo community association</vt:lpstr>
      <vt:lpstr>Geospatial</vt:lpstr>
      <vt:lpstr>Geoengine (Repo: Geospatial)</vt:lpstr>
      <vt:lpstr>Demo</vt:lpstr>
      <vt:lpstr>Odoo Domain Filter</vt:lpstr>
      <vt:lpstr>Complex Serach for Categories</vt:lpstr>
      <vt:lpstr>Geospatial queries</vt:lpstr>
      <vt:lpstr>PowerPoint-Präsentation</vt:lpstr>
      <vt:lpstr>OSM</vt:lpstr>
      <vt:lpstr>Building Blocks</vt:lpstr>
      <vt:lpstr>Tags Salzkammergut </vt:lpstr>
      <vt:lpstr>Advanced</vt:lpstr>
      <vt:lpstr>Erstellen eines Eintrags</vt:lpstr>
      <vt:lpstr>Overpass (OSM API)</vt:lpstr>
      <vt:lpstr>How to not do it</vt:lpstr>
      <vt:lpstr>N7M</vt:lpstr>
      <vt:lpstr>PowerPoint-Präsentation</vt:lpstr>
      <vt:lpstr>Can we do better?</vt:lpstr>
      <vt:lpstr>Qotcha</vt:lpstr>
      <vt:lpstr>Gotcha</vt:lpstr>
      <vt:lpstr>Outlook</vt:lpstr>
      <vt:lpstr>Questions</vt:lpstr>
      <vt:lpstr>Thank you to our Event 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Nikolaus Weingartmair</cp:lastModifiedBy>
  <cp:revision>10</cp:revision>
  <dcterms:modified xsi:type="dcterms:W3CDTF">2025-09-28T06:25:55Z</dcterms:modified>
</cp:coreProperties>
</file>